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71" r:id="rId2"/>
    <p:sldId id="257" r:id="rId3"/>
    <p:sldId id="258" r:id="rId4"/>
    <p:sldId id="259" r:id="rId5"/>
    <p:sldId id="269" r:id="rId6"/>
    <p:sldId id="26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BB9E0-B695-4A33-9019-35C21FDB60DA}" type="datetimeFigureOut">
              <a:rPr lang="ru-RU" smtClean="0"/>
              <a:t>04.03.2015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F3BAAB-2E5E-4905-B07F-F22B8CBDC0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827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/>
              <a:t>От организационной модели перейдем непосредственно к порядку  обследования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FAA355-3588-4EFF-B2B5-C812A3EEE7CE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5553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D4F909-1009-4412-BDEA-23AA6DA1F5A7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485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/>
              <a:t>Отказались от выделения ед измерения в отдельный столбец, добавили графу примечание для каждого элемента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F402408-0CED-4BD1-837C-A51D82DAC695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322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CABC12A-EA6B-412C-866E-82247D6AB986}" type="datetime1">
              <a:rPr lang="ru-RU" smtClean="0"/>
              <a:t>04.03.2015</a:t>
            </a:fld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ru-RU" smtClean="0"/>
              <a:t>Осиновская  Дирекция ДСЗН Москвы</a:t>
            </a: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8520618-2EFA-4F00-A9CA-495ED6CC1C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632325"/>
      </p:ext>
    </p:extLst>
  </p:cSld>
  <p:clrMapOvr>
    <a:masterClrMapping/>
  </p:clrMapOvr>
  <p:transition spd="slow">
    <p:cover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http://www.zachita.com/planevacu2.jpg" TargetMode="Externa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4148311"/>
          </a:xfrm>
        </p:spPr>
        <p:txBody>
          <a:bodyPr>
            <a:normAutofit fontScale="90000"/>
          </a:bodyPr>
          <a:lstStyle/>
          <a:p>
            <a:r>
              <a:rPr lang="ru-RU" dirty="0"/>
              <a:t>Оформление </a:t>
            </a:r>
            <a:r>
              <a:rPr lang="ru-RU" dirty="0" smtClean="0"/>
              <a:t>документов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(акта обследования, паспорта)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 </a:t>
            </a:r>
            <a:r>
              <a:rPr lang="ru-RU" dirty="0"/>
              <a:t>результатам обследования. </a:t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Формирование </a:t>
            </a:r>
            <a:r>
              <a:rPr lang="ru-RU" dirty="0"/>
              <a:t>предложений</a:t>
            </a:r>
            <a:br>
              <a:rPr lang="ru-RU" dirty="0"/>
            </a:br>
            <a:r>
              <a:rPr lang="ru-RU" dirty="0"/>
              <a:t> в План адаптации.</a:t>
            </a:r>
            <a:br>
              <a:rPr lang="ru-RU" dirty="0"/>
            </a:b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E7329-9A3C-4BAB-9832-49D8DD6261A5}" type="datetime1">
              <a:rPr lang="ru-RU" smtClean="0"/>
              <a:t>04.03.2015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Осиновская  Дирекция ДСЗН Москвы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692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7" cy="778098"/>
          </a:xfrm>
        </p:spPr>
        <p:txBody>
          <a:bodyPr>
            <a:normAutofit/>
          </a:bodyPr>
          <a:lstStyle/>
          <a:p>
            <a:r>
              <a:rPr lang="ru-RU" altLang="ru-RU" sz="3600" dirty="0" smtClean="0"/>
              <a:t>Фиксация результатов обследования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5645825"/>
              </p:ext>
            </p:extLst>
          </p:nvPr>
        </p:nvGraphicFramePr>
        <p:xfrm>
          <a:off x="376239" y="1052736"/>
          <a:ext cx="8640961" cy="2232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658"/>
                <a:gridCol w="1625555"/>
                <a:gridCol w="960107"/>
                <a:gridCol w="960107"/>
                <a:gridCol w="960107"/>
                <a:gridCol w="960107"/>
                <a:gridCol w="960107"/>
                <a:gridCol w="1065759"/>
                <a:gridCol w="854454"/>
              </a:tblGrid>
              <a:tr h="115590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№ п/п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Наименование функционально-планировочного элемента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Наличие элемента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Выявленные нарушения и замечания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Работы по адаптации объектов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763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Есть/ нет</a:t>
                      </a:r>
                      <a:endParaRPr lang="ru-RU" sz="18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№ </a:t>
                      </a:r>
                      <a:endParaRPr lang="ru-RU" sz="200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на </a:t>
                      </a:r>
                      <a:r>
                        <a:rPr lang="ru-RU" sz="2000" dirty="0">
                          <a:effectLst/>
                        </a:rPr>
                        <a:t>плане</a:t>
                      </a:r>
                      <a:endParaRPr lang="ru-RU" sz="18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№ фото</a:t>
                      </a:r>
                      <a:endParaRPr lang="ru-RU" sz="18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 smtClean="0">
                          <a:effectLst/>
                        </a:rPr>
                        <a:t>Содер-жание</a:t>
                      </a:r>
                      <a:endParaRPr lang="ru-RU" sz="18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Значимо  для </a:t>
                      </a:r>
                      <a:r>
                        <a:rPr lang="ru-RU" sz="2000" dirty="0" smtClean="0">
                          <a:effectLst/>
                        </a:rPr>
                        <a:t>инв. </a:t>
                      </a:r>
                      <a:endParaRPr lang="ru-RU" sz="18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Содержа-ние</a:t>
                      </a:r>
                      <a:endParaRPr lang="ru-RU" sz="18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Виды </a:t>
                      </a:r>
                      <a:endParaRPr lang="ru-RU" sz="200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работ</a:t>
                      </a:r>
                      <a:endParaRPr lang="ru-RU" sz="18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457200" y="6243638"/>
            <a:ext cx="2133600" cy="457200"/>
          </a:xfrm>
        </p:spPr>
        <p:txBody>
          <a:bodyPr/>
          <a:lstStyle/>
          <a:p>
            <a:pPr>
              <a:defRPr/>
            </a:pPr>
            <a:fld id="{32F61F1C-C059-4AB2-B601-87432C8D4286}" type="datetime1">
              <a:rPr lang="ru-RU" smtClean="0"/>
              <a:t>04.03.2015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ru-RU" smtClean="0"/>
              <a:t>Осиновская  Дирекция ДСЗН Москвы</a:t>
            </a:r>
            <a:endParaRPr lang="en-US"/>
          </a:p>
        </p:txBody>
      </p:sp>
      <p:sp>
        <p:nvSpPr>
          <p:cNvPr id="50182" name="Rectangle 7"/>
          <p:cNvSpPr>
            <a:spLocks noChangeArrowheads="1"/>
          </p:cNvSpPr>
          <p:nvPr/>
        </p:nvSpPr>
        <p:spPr bwMode="auto">
          <a:xfrm>
            <a:off x="533546" y="3429000"/>
            <a:ext cx="83058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 smtClean="0"/>
              <a:t>При обследовании объекта  отмечается наличие или отсутствие основных структурных элементов в каждой функциональной зоне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 smtClean="0"/>
              <a:t>По </a:t>
            </a:r>
            <a:r>
              <a:rPr lang="ru-RU" altLang="ru-RU" sz="2000" dirty="0"/>
              <a:t>Справочнику структурных элементов (приложение Б) </a:t>
            </a:r>
            <a:r>
              <a:rPr lang="ru-RU" altLang="ru-RU" sz="2000" dirty="0" smtClean="0"/>
              <a:t>определяется его соответствие нормативным требованиям, в </a:t>
            </a:r>
            <a:r>
              <a:rPr lang="ru-RU" altLang="ru-RU" sz="2000" dirty="0"/>
              <a:t>графе «Выявленные замечания» /«Содержание» кратко описывается суть замечаний или отклонений структурного элемента от норматива;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/>
              <a:t>графе «Значимо для инвалида (категория)» отмечается категория инвалида, для которого важно, что соответствующий параметр структурного элемента имеет отклонения от установленных нормативов.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73870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2461847" y="357189"/>
            <a:ext cx="4879731" cy="915987"/>
          </a:xfrm>
        </p:spPr>
        <p:txBody>
          <a:bodyPr>
            <a:normAutofit fontScale="90000"/>
          </a:bodyPr>
          <a:lstStyle/>
          <a:p>
            <a:r>
              <a:rPr lang="ru-RU" altLang="ru-RU" sz="3200" smtClean="0"/>
              <a:t>Формирование маршрута обследования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quarter" idx="4294967295"/>
          </p:nvPr>
        </p:nvSpPr>
        <p:spPr>
          <a:xfrm>
            <a:off x="457200" y="6243638"/>
            <a:ext cx="2133600" cy="457200"/>
          </a:xfrm>
        </p:spPr>
        <p:txBody>
          <a:bodyPr/>
          <a:lstStyle/>
          <a:p>
            <a:pPr>
              <a:defRPr/>
            </a:pPr>
            <a:fld id="{05BA5D92-B96A-49EC-BA16-131942693B08}" type="datetime1">
              <a:rPr lang="ru-RU" smtClean="0"/>
              <a:t>04.03.2015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4800600" cy="457200"/>
          </a:xfrm>
        </p:spPr>
        <p:txBody>
          <a:bodyPr/>
          <a:lstStyle/>
          <a:p>
            <a:pPr>
              <a:defRPr/>
            </a:pPr>
            <a:r>
              <a:rPr lang="ru-RU" smtClean="0"/>
              <a:t>Осиновская  Дирекция ДСЗН Москвы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51692" y="2071688"/>
            <a:ext cx="4343400" cy="762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chemeClr val="tx1"/>
                </a:solidFill>
              </a:rPr>
              <a:t>Территория, прилегающая к зданию (участок)</a:t>
            </a:r>
            <a:r>
              <a:rPr lang="ru-RU" sz="2000" b="1" dirty="0">
                <a:solidFill>
                  <a:schemeClr val="tx1"/>
                </a:solidFill>
              </a:rPr>
              <a:t> и парковка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879231" y="3143250"/>
            <a:ext cx="3165231" cy="6096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000" b="1" dirty="0">
                <a:solidFill>
                  <a:schemeClr val="tx1"/>
                </a:solidFill>
              </a:rPr>
              <a:t>Вход (входы) в здание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17635" y="4071938"/>
            <a:ext cx="4343400" cy="609600"/>
          </a:xfrm>
          <a:prstGeom prst="roundRect">
            <a:avLst/>
          </a:prstGeom>
          <a:solidFill>
            <a:srgbClr val="B6362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/>
              <a:t>Путь (пути) движения внутри здания </a:t>
            </a:r>
          </a:p>
          <a:p>
            <a:pPr algn="ctr">
              <a:defRPr/>
            </a:pPr>
            <a:r>
              <a:rPr lang="ru-RU" sz="2000" b="1" dirty="0"/>
              <a:t>(в т.ч. пути эвакуации)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81000" y="4929188"/>
            <a:ext cx="2819400" cy="13573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</a:rPr>
              <a:t>Зона целевого назначения здания (целевого посещения объекта)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581400" y="5181600"/>
            <a:ext cx="1905000" cy="8382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Санитарно-гигиенические помещения</a:t>
            </a:r>
          </a:p>
        </p:txBody>
      </p:sp>
      <p:sp>
        <p:nvSpPr>
          <p:cNvPr id="13" name="Down Arrow 12"/>
          <p:cNvSpPr/>
          <p:nvPr/>
        </p:nvSpPr>
        <p:spPr>
          <a:xfrm>
            <a:off x="4267200" y="4643438"/>
            <a:ext cx="304800" cy="53816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Down Arrow 13"/>
          <p:cNvSpPr/>
          <p:nvPr/>
        </p:nvSpPr>
        <p:spPr>
          <a:xfrm>
            <a:off x="1011115" y="4643438"/>
            <a:ext cx="304800" cy="3810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Down Arrow 14"/>
          <p:cNvSpPr/>
          <p:nvPr/>
        </p:nvSpPr>
        <p:spPr>
          <a:xfrm>
            <a:off x="1274885" y="3714750"/>
            <a:ext cx="304800" cy="3810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Down Arrow 15"/>
          <p:cNvSpPr/>
          <p:nvPr/>
        </p:nvSpPr>
        <p:spPr>
          <a:xfrm>
            <a:off x="1274885" y="2786063"/>
            <a:ext cx="304800" cy="3810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Down Arrow 16"/>
          <p:cNvSpPr/>
          <p:nvPr/>
        </p:nvSpPr>
        <p:spPr>
          <a:xfrm>
            <a:off x="3319097" y="2857500"/>
            <a:ext cx="304800" cy="3810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Rounded Rectangle 17"/>
          <p:cNvSpPr/>
          <p:nvPr/>
        </p:nvSpPr>
        <p:spPr>
          <a:xfrm>
            <a:off x="681404" y="1285875"/>
            <a:ext cx="3048000" cy="5334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</a:rPr>
              <a:t>Путь следования к объекту</a:t>
            </a:r>
          </a:p>
        </p:txBody>
      </p:sp>
      <p:sp>
        <p:nvSpPr>
          <p:cNvPr id="19" name="Down Arrow 14"/>
          <p:cNvSpPr/>
          <p:nvPr/>
        </p:nvSpPr>
        <p:spPr>
          <a:xfrm>
            <a:off x="3385038" y="3714750"/>
            <a:ext cx="304800" cy="3810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Down Arrow 15"/>
          <p:cNvSpPr/>
          <p:nvPr/>
        </p:nvSpPr>
        <p:spPr>
          <a:xfrm>
            <a:off x="1604597" y="1785938"/>
            <a:ext cx="304800" cy="3810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51218" name="Picture 2" descr="C:\Users\User\Pictures\план участк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6212" y="1714501"/>
            <a:ext cx="2360734" cy="250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19" name="Picture 3" descr="C:\Documents and Settings\ВасильевС\Мои документы\Мои рисунки\БТИ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1" y="2786064"/>
            <a:ext cx="2576146" cy="205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0" name="Рисунок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64" t="15208" r="25064" b="19246"/>
          <a:stretch>
            <a:fillRect/>
          </a:stretch>
        </p:blipFill>
        <p:spPr bwMode="auto">
          <a:xfrm>
            <a:off x="4967655" y="1428750"/>
            <a:ext cx="2242038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1" name="Picture 5" descr="http://www.zachita.com/planevacu2.jpg">
            <a:hlinkClick r:id="rId5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86500" y="4286251"/>
            <a:ext cx="2438400" cy="1654175"/>
          </a:xfr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18939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483577" y="857250"/>
            <a:ext cx="8229600" cy="12144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800" smtClean="0"/>
              <a:t>Все структурно-функциональные</a:t>
            </a:r>
            <a:br>
              <a:rPr lang="ru-RU" altLang="ru-RU" sz="2800" smtClean="0"/>
            </a:br>
            <a:r>
              <a:rPr lang="ru-RU" altLang="ru-RU" sz="2800" smtClean="0"/>
              <a:t> зоны фотографируются.   </a:t>
            </a:r>
            <a:br>
              <a:rPr lang="ru-RU" altLang="ru-RU" sz="2800" smtClean="0"/>
            </a:br>
            <a:r>
              <a:rPr lang="ru-RU" altLang="ru-RU" sz="2400" smtClean="0"/>
              <a:t>Фотографии нумеруются. Фотоотчет прилагается к Акту</a:t>
            </a:r>
            <a:endParaRPr lang="ru-RU" altLang="ru-RU" sz="2800" smtClean="0"/>
          </a:p>
        </p:txBody>
      </p:sp>
      <p:pic>
        <p:nvPicPr>
          <p:cNvPr id="52227" name="Content Placeholder 5" descr="P1070346.JPG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61847" y="2143125"/>
            <a:ext cx="1780443" cy="1238250"/>
          </a:xfrm>
        </p:spPr>
      </p:pic>
      <p:sp>
        <p:nvSpPr>
          <p:cNvPr id="16" name="Date Placehold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C705DCE-8D76-4116-8994-7768803B20CC}" type="datetime1">
              <a:rPr lang="ru-RU" smtClean="0">
                <a:solidFill>
                  <a:schemeClr val="tx1">
                    <a:tint val="75000"/>
                  </a:schemeClr>
                </a:solidFill>
              </a:rPr>
              <a:t>04.03.2015</a:t>
            </a:fld>
            <a:endParaRPr lang="ru-RU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4572000" cy="457200"/>
          </a:xfrm>
        </p:spPr>
        <p:txBody>
          <a:bodyPr/>
          <a:lstStyle/>
          <a:p>
            <a:pPr>
              <a:defRPr/>
            </a:pPr>
            <a:r>
              <a:rPr lang="ru-RU" smtClean="0">
                <a:solidFill>
                  <a:schemeClr val="tx1">
                    <a:tint val="75000"/>
                  </a:schemeClr>
                </a:solidFill>
              </a:rPr>
              <a:t>Осиновская  Дирекция ДСЗН Москвы</a:t>
            </a:r>
            <a:endParaRPr lang="ru-RU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52230" name="Picture 6" descr="P1020392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505200"/>
            <a:ext cx="11049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1" name="Picture 7" descr="P1020384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4174" y="2071688"/>
            <a:ext cx="1828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2" name="Picture 8" descr="окраш ступ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2443" y="2071688"/>
            <a:ext cx="1828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3" name="Picture 9" descr="душевая с санузлом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581400"/>
            <a:ext cx="1853712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4" name="Picture 11" descr="стоянка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2214564"/>
            <a:ext cx="20574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5" name="Picture 2" descr="J:\работа\Мои рисунки2\инф\навигация спортмастер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181600"/>
            <a:ext cx="185517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3581400" y="3581400"/>
            <a:ext cx="5029200" cy="224676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</a:rPr>
              <a:t>Рекомендуется сфотографировать вывеску с названием объекта и адресной табличкой. </a:t>
            </a:r>
          </a:p>
          <a:p>
            <a:pPr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</a:rPr>
              <a:t>Не требуется фотографировать каждый описываемый элемент, предпочтительны общие фотографии, дающие представление об </a:t>
            </a:r>
            <a:r>
              <a:rPr lang="ru-RU" sz="2000" dirty="0" smtClean="0">
                <a:solidFill>
                  <a:schemeClr val="accent4">
                    <a:lumMod val="10000"/>
                  </a:schemeClr>
                </a:solidFill>
              </a:rPr>
              <a:t>объекте. 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</a:rPr>
              <a:t>Обязательно фото фасада здания с доступным входом.</a:t>
            </a:r>
          </a:p>
        </p:txBody>
      </p:sp>
      <p:pic>
        <p:nvPicPr>
          <p:cNvPr id="52237" name="Рисунок 14350" descr="C:\Users\User\Pictures\пикт вход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55"/>
          <a:stretch>
            <a:fillRect/>
          </a:stretch>
        </p:blipFill>
        <p:spPr bwMode="auto">
          <a:xfrm>
            <a:off x="381000" y="51816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0B9FC-AC9B-468A-A0E8-7D67C07D0687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439550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Заголовок 1"/>
          <p:cNvSpPr>
            <a:spLocks noGrp="1"/>
          </p:cNvSpPr>
          <p:nvPr>
            <p:ph type="title"/>
          </p:nvPr>
        </p:nvSpPr>
        <p:spPr>
          <a:xfrm>
            <a:off x="685800" y="692696"/>
            <a:ext cx="8458200" cy="891952"/>
          </a:xfrm>
        </p:spPr>
        <p:txBody>
          <a:bodyPr>
            <a:normAutofit fontScale="90000"/>
          </a:bodyPr>
          <a:lstStyle/>
          <a:p>
            <a:r>
              <a:rPr lang="ru-RU" altLang="ru-RU" sz="3600" dirty="0" smtClean="0"/>
              <a:t>ПРИМЕР</a:t>
            </a:r>
            <a:r>
              <a:rPr lang="ru-RU" altLang="ru-RU" dirty="0" smtClean="0"/>
              <a:t/>
            </a:r>
            <a:br>
              <a:rPr lang="ru-RU" altLang="ru-RU" dirty="0" smtClean="0"/>
            </a:br>
            <a:r>
              <a:rPr lang="en-US" sz="2700" b="1" dirty="0"/>
              <a:t>I</a:t>
            </a:r>
            <a:r>
              <a:rPr lang="ru-RU" sz="2700" b="1" dirty="0"/>
              <a:t> Результаты обследования</a:t>
            </a:r>
            <a:r>
              <a:rPr lang="ru-RU" sz="2700" b="1" dirty="0" smtClean="0"/>
              <a:t>: 2</a:t>
            </a:r>
            <a:r>
              <a:rPr lang="ru-RU" sz="2700" b="1" dirty="0"/>
              <a:t>. Входа (входов) в здание</a:t>
            </a:r>
            <a:r>
              <a:rPr lang="ru-RU" sz="2700" dirty="0"/>
              <a:t/>
            </a:r>
            <a:br>
              <a:rPr lang="ru-RU" sz="2700" dirty="0"/>
            </a:br>
            <a:endParaRPr lang="ru-RU" altLang="ru-RU" dirty="0" smtClean="0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2040777"/>
              </p:ext>
            </p:extLst>
          </p:nvPr>
        </p:nvGraphicFramePr>
        <p:xfrm>
          <a:off x="323528" y="1412776"/>
          <a:ext cx="8458199" cy="4909129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457200"/>
                <a:gridCol w="2362200"/>
                <a:gridCol w="533400"/>
                <a:gridCol w="609600"/>
                <a:gridCol w="448815"/>
                <a:gridCol w="1252237"/>
                <a:gridCol w="691979"/>
                <a:gridCol w="1569369"/>
                <a:gridCol w="533399"/>
              </a:tblGrid>
              <a:tr h="77627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№ п/п</a:t>
                      </a:r>
                      <a:endParaRPr lang="ru-RU" sz="1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функционально-планировочного элемента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Наличие элемента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Выявленные нарушения и замечания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Работы по адаптации объектов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31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Есть/ нет</a:t>
                      </a:r>
                      <a:endParaRPr lang="ru-RU" sz="12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№ на плане</a:t>
                      </a:r>
                      <a:endParaRPr lang="ru-RU" sz="12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№ фото</a:t>
                      </a:r>
                      <a:endParaRPr lang="ru-RU" sz="12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Содержание</a:t>
                      </a:r>
                      <a:endParaRPr lang="ru-RU" sz="12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Значимо  для </a:t>
                      </a:r>
                      <a:r>
                        <a:rPr lang="ru-RU" sz="1400" dirty="0" smtClean="0">
                          <a:effectLst/>
                        </a:rPr>
                        <a:t>инв. </a:t>
                      </a:r>
                      <a:endParaRPr lang="ru-RU" sz="12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Содержание</a:t>
                      </a:r>
                      <a:endParaRPr lang="ru-RU" sz="12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Виды работ</a:t>
                      </a:r>
                      <a:endParaRPr lang="ru-RU" sz="12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282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ЛЕСТНИЦА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есть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 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Разрушение ступеней, скользкое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покрытие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Выравнивание ступеней, установка противоскользящего покрытия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ТР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282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ПАНДУС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Установить пандус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ТР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282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Входная площадка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есть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563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4138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Отсутствует ограждение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Выполнить ограждение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282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2.4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Дверь входная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есть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4138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Порог выше 2,5 см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Понизить порог, установить </a:t>
                      </a:r>
                      <a:r>
                        <a:rPr lang="ru-RU" sz="11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минипандус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ТР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282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2.5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Тамбур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4138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627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ОБЩИЕ требования      к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зоне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Date Placeholder 11"/>
          <p:cNvSpPr>
            <a:spLocks noGrp="1"/>
          </p:cNvSpPr>
          <p:nvPr>
            <p:ph type="dt" sz="quarter" idx="4294967295"/>
          </p:nvPr>
        </p:nvSpPr>
        <p:spPr>
          <a:xfrm>
            <a:off x="457200" y="6243638"/>
            <a:ext cx="2133600" cy="457200"/>
          </a:xfrm>
        </p:spPr>
        <p:txBody>
          <a:bodyPr/>
          <a:lstStyle/>
          <a:p>
            <a:pPr>
              <a:defRPr/>
            </a:pPr>
            <a:fld id="{A4A36EA9-4A8C-49DC-B32F-789316B24317}" type="datetime1">
              <a:rPr lang="ru-RU" smtClean="0"/>
              <a:t>04.03.2015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4572000" cy="457200"/>
          </a:xfrm>
        </p:spPr>
        <p:txBody>
          <a:bodyPr/>
          <a:lstStyle/>
          <a:p>
            <a:pPr>
              <a:defRPr/>
            </a:pPr>
            <a:r>
              <a:rPr lang="ru-RU" smtClean="0"/>
              <a:t>Осиновская  Дирекция ДСЗН Москвы</a:t>
            </a:r>
            <a:endParaRPr lang="en-US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3444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2264020" y="428625"/>
            <a:ext cx="5868865" cy="1143000"/>
          </a:xfrm>
        </p:spPr>
        <p:txBody>
          <a:bodyPr/>
          <a:lstStyle/>
          <a:p>
            <a:r>
              <a:rPr lang="ru-RU" altLang="ru-RU" smtClean="0"/>
              <a:t>Форма обслуживания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52924054"/>
              </p:ext>
            </p:extLst>
          </p:nvPr>
        </p:nvGraphicFramePr>
        <p:xfrm>
          <a:off x="417635" y="2357438"/>
          <a:ext cx="8304334" cy="3748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4931"/>
                <a:gridCol w="1728192"/>
                <a:gridCol w="1491211"/>
              </a:tblGrid>
              <a:tr h="64002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Категории инвалидов</a:t>
                      </a:r>
                      <a:endParaRPr lang="ru-RU" sz="2400" dirty="0"/>
                    </a:p>
                  </a:txBody>
                  <a:tcPr marT="45712" marB="45712"/>
                </a:tc>
                <a:tc gridSpan="2">
                  <a:txBody>
                    <a:bodyPr/>
                    <a:lstStyle/>
                    <a:p>
                      <a:r>
                        <a:rPr lang="ru-RU" sz="1800" dirty="0" smtClean="0"/>
                        <a:t>Вариант организации доступности</a:t>
                      </a:r>
                      <a:endParaRPr lang="ru-RU" sz="1800" dirty="0"/>
                    </a:p>
                  </a:txBody>
                  <a:tcPr marT="45712" marB="45712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715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 т.ч. инвалиды</a:t>
                      </a:r>
                      <a:endParaRPr lang="ru-RU" sz="2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2" marB="45712"/>
                </a:tc>
              </a:tr>
              <a:tr h="45715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Передвигающиеся на креслах-колясках</a:t>
                      </a:r>
                      <a:endParaRPr lang="ru-RU" sz="2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ДУ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ДПВ </a:t>
                      </a:r>
                    </a:p>
                    <a:p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вариант Б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2" marB="45712"/>
                </a:tc>
              </a:tr>
              <a:tr h="45715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 нарушением ОДА</a:t>
                      </a:r>
                      <a:endParaRPr lang="ru-RU" sz="2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ДУ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ДП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2" marB="45712"/>
                </a:tc>
              </a:tr>
              <a:tr h="45715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 нарушением зрения</a:t>
                      </a:r>
                      <a:endParaRPr lang="ru-RU" sz="2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ДУ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ДУ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2" marB="45712"/>
                </a:tc>
              </a:tr>
              <a:tr h="45715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 нарушением слуха</a:t>
                      </a:r>
                      <a:endParaRPr lang="ru-RU" sz="2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ДУ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ДП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2" marB="45712"/>
                </a:tc>
              </a:tr>
              <a:tr h="45715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 нарушением умственного развития</a:t>
                      </a:r>
                      <a:endParaRPr lang="ru-RU" sz="24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ДУ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ДУ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12" marB="45712"/>
                </a:tc>
              </a:tr>
            </a:tbl>
          </a:graphicData>
        </a:graphic>
      </p:graphicFrame>
      <p:sp>
        <p:nvSpPr>
          <p:cNvPr id="58404" name="TextBox 5"/>
          <p:cNvSpPr txBox="1">
            <a:spLocks noChangeArrowheads="1"/>
          </p:cNvSpPr>
          <p:nvPr/>
        </p:nvSpPr>
        <p:spPr bwMode="auto">
          <a:xfrm>
            <a:off x="945174" y="1428751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/>
              <a:t>Указывается один из вариантов : А, Б, ДУ, ВНД для каждой категории инвалидов</a:t>
            </a:r>
          </a:p>
        </p:txBody>
      </p:sp>
      <p:sp>
        <p:nvSpPr>
          <p:cNvPr id="7" name="Oval 6"/>
          <p:cNvSpPr/>
          <p:nvPr/>
        </p:nvSpPr>
        <p:spPr>
          <a:xfrm>
            <a:off x="5165482" y="3357563"/>
            <a:ext cx="1169377" cy="26527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9" name="Straight Arrow Connector 8"/>
          <p:cNvCxnSpPr>
            <a:stCxn id="10" idx="0"/>
          </p:cNvCxnSpPr>
          <p:nvPr/>
        </p:nvCxnSpPr>
        <p:spPr>
          <a:xfrm flipH="1">
            <a:off x="5978769" y="1889126"/>
            <a:ext cx="1371600" cy="17557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978769" y="1889125"/>
            <a:ext cx="2743200" cy="3698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solidFill>
                  <a:srgbClr val="FF0000"/>
                </a:solidFill>
              </a:rPr>
              <a:t>Формальный подход!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684562B-1AC3-4D7B-8F05-02DA254C1A02}" type="datetime1">
              <a:rPr lang="ru-RU" smtClean="0"/>
              <a:t>04.03.2015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Осиновская  Дирекция ДСЗН Москвы</a:t>
            </a:r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1002B-5A47-4EA5-AC54-5BF0A9C84B4C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140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2244969" y="274638"/>
            <a:ext cx="5517174" cy="1143000"/>
          </a:xfrm>
        </p:spPr>
        <p:txBody>
          <a:bodyPr/>
          <a:lstStyle/>
          <a:p>
            <a:r>
              <a:rPr lang="ru-RU" altLang="ru-RU" smtClean="0"/>
              <a:t>Степень доступности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35726778"/>
              </p:ext>
            </p:extLst>
          </p:nvPr>
        </p:nvGraphicFramePr>
        <p:xfrm>
          <a:off x="457200" y="1219201"/>
          <a:ext cx="8077200" cy="43341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5029200"/>
                <a:gridCol w="2438400"/>
              </a:tblGrid>
              <a:tr h="6976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№№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 \п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Основные структурно-функциональные зоны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Состояние доступности,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Территория, прилегающая к зданию (участок)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Не имеется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09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Вход (входы) в здание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ДП-И (Г), ДЧ-И (К),</a:t>
                      </a:r>
                      <a:r>
                        <a:rPr lang="ru-RU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ДУ (О,С)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09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Путь (пути) движения внутри здания (в т.ч. пути эвакуации)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ДП-И (К,О, Г),</a:t>
                      </a:r>
                      <a:r>
                        <a:rPr lang="ru-RU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ДУ (С)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09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Зона целевого назначения здания (целевого посещения объекта)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ДП-</a:t>
                      </a:r>
                      <a:r>
                        <a:rPr lang="ru-RU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И(К,О,С), ДУ-И(Г)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Санитарно-гигиенические помещения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Не имеется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Система информации и связи (на всех зонах)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ДПВ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Пути движения к объекту (от остановки транспорта)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ВНД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9433" name="TextBox 3"/>
          <p:cNvSpPr txBox="1">
            <a:spLocks noChangeArrowheads="1"/>
          </p:cNvSpPr>
          <p:nvPr/>
        </p:nvSpPr>
        <p:spPr bwMode="auto">
          <a:xfrm>
            <a:off x="523143" y="5661026"/>
            <a:ext cx="8077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/>
              <a:t>Состояние </a:t>
            </a:r>
            <a:r>
              <a:rPr lang="ru-RU" altLang="ru-RU" sz="1800" dirty="0" smtClean="0"/>
              <a:t>доступности каждой </a:t>
            </a:r>
            <a:r>
              <a:rPr lang="ru-RU" altLang="ru-RU" sz="1800" dirty="0"/>
              <a:t>функциональной </a:t>
            </a:r>
            <a:r>
              <a:rPr lang="ru-RU" altLang="ru-RU" sz="1800" dirty="0" smtClean="0"/>
              <a:t>зоны необходимо определить </a:t>
            </a:r>
            <a:r>
              <a:rPr lang="ru-RU" altLang="ru-RU" sz="1800" b="1" dirty="0"/>
              <a:t>для каждой категории инвалидов.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9D2425A-34FC-4D90-80BC-256251CE6B03}" type="datetime1">
              <a:rPr lang="ru-RU" smtClean="0"/>
              <a:t>04.03.2015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Осиновская  Дирекция ДСЗН Москвы</a:t>
            </a:r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A8E6D7-E9B1-41B6-BDED-55E2E07BD251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835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931988"/>
          </a:xfrm>
        </p:spPr>
        <p:txBody>
          <a:bodyPr/>
          <a:lstStyle/>
          <a:p>
            <a:r>
              <a:rPr lang="ru-RU" altLang="ru-RU" sz="3200" dirty="0" smtClean="0"/>
              <a:t>Реестр объектов социальной инфраструктуры и услуг в приоритетных сферах жизнедеятельности инвалидов и других МГН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1" y="2590800"/>
          <a:ext cx="8153401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6371"/>
                <a:gridCol w="877829"/>
                <a:gridCol w="699288"/>
                <a:gridCol w="788559"/>
                <a:gridCol w="788559"/>
                <a:gridCol w="788559"/>
                <a:gridCol w="788559"/>
                <a:gridCol w="788559"/>
                <a:gridCol w="788559"/>
                <a:gridCol w="788559"/>
              </a:tblGrid>
              <a:tr h="817880">
                <a:tc gridSpan="6">
                  <a:txBody>
                    <a:bodyPr/>
                    <a:lstStyle/>
                    <a:p>
                      <a:pPr algn="ctr"/>
                      <a:r>
                        <a:rPr lang="ru-RU" sz="2400" b="0" dirty="0" smtClean="0"/>
                        <a:t>Сведения</a:t>
                      </a:r>
                      <a:r>
                        <a:rPr lang="ru-RU" sz="2400" b="0" baseline="0" dirty="0" smtClean="0"/>
                        <a:t> об объекте</a:t>
                      </a:r>
                      <a:endParaRPr lang="ru-RU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b="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ru-RU" sz="2400" b="0" dirty="0" smtClean="0"/>
                        <a:t>Характеристика деятельности</a:t>
                      </a:r>
                      <a:endParaRPr lang="ru-RU" sz="2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b="0" dirty="0"/>
                    </a:p>
                  </a:txBody>
                  <a:tcPr/>
                </a:tc>
              </a:tr>
              <a:tr h="817880">
                <a:tc>
                  <a:txBody>
                    <a:bodyPr/>
                    <a:lstStyle/>
                    <a:p>
                      <a:r>
                        <a:rPr lang="ru-RU" b="0" dirty="0" smtClean="0"/>
                        <a:t>Наименование</a:t>
                      </a:r>
                    </a:p>
                    <a:p>
                      <a:r>
                        <a:rPr lang="ru-RU" b="0" dirty="0" smtClean="0"/>
                        <a:t>Вид </a:t>
                      </a:r>
                    </a:p>
                    <a:p>
                      <a:r>
                        <a:rPr lang="ru-RU" b="0" dirty="0" smtClean="0"/>
                        <a:t>ОСИ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Адрес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№ паспорта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Название организации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Форма собственности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Вышестоящая организация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Вид</a:t>
                      </a:r>
                      <a:r>
                        <a:rPr lang="ru-RU" b="0" baseline="0" dirty="0" smtClean="0"/>
                        <a:t> услуг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Категории населения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Категрии инвалидов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Исполнитель</a:t>
                      </a:r>
                      <a:r>
                        <a:rPr lang="ru-RU" dirty="0" smtClean="0"/>
                        <a:t> </a:t>
                      </a:r>
                      <a:r>
                        <a:rPr lang="ru-RU" b="0" dirty="0" smtClean="0"/>
                        <a:t>ИПР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2CBE0B6-567B-43EB-953B-6D05C1A615E5}" type="datetime1">
              <a:rPr lang="ru-RU" smtClean="0"/>
              <a:t>04.03.2015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Осиновская  Дирекция ДСЗН Москвы</a:t>
            </a:r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274D4E-CE57-4230-9FCA-B32BDB506AC3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42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404" y="1000125"/>
            <a:ext cx="8229600" cy="838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700" dirty="0" smtClean="0"/>
              <a:t>РЕЕСТР ОБЪЕКТОВ СОЦИАЛЬНОЙ ИНФРАСТРУКТУРЫ И УСЛУГ</a:t>
            </a:r>
            <a:br>
              <a:rPr lang="ru-RU" sz="2700" dirty="0" smtClean="0"/>
            </a:br>
            <a:r>
              <a:rPr lang="ru-RU" sz="2700" dirty="0" smtClean="0"/>
              <a:t>в приоритетных сферах жизнедеятельности инвалидов </a:t>
            </a:r>
            <a:endParaRPr lang="ru-RU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9926284"/>
              </p:ext>
            </p:extLst>
          </p:nvPr>
        </p:nvGraphicFramePr>
        <p:xfrm>
          <a:off x="219808" y="1928813"/>
          <a:ext cx="8686801" cy="3505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768"/>
                <a:gridCol w="1244687"/>
                <a:gridCol w="1115146"/>
                <a:gridCol w="1744623"/>
                <a:gridCol w="701139"/>
                <a:gridCol w="863492"/>
                <a:gridCol w="653143"/>
                <a:gridCol w="863602"/>
                <a:gridCol w="965201"/>
              </a:tblGrid>
              <a:tr h="396144">
                <a:tc gridSpan="3">
                  <a:txBody>
                    <a:bodyPr/>
                    <a:lstStyle/>
                    <a:p>
                      <a:r>
                        <a:rPr lang="ru-RU" sz="2000" b="1" dirty="0" smtClean="0"/>
                        <a:t>Состояние доступности</a:t>
                      </a:r>
                      <a:endParaRPr lang="ru-RU" sz="2000" b="1" dirty="0"/>
                    </a:p>
                  </a:txBody>
                  <a:tcPr marT="45696" marB="45696"/>
                </a:tc>
                <a:tc hMerge="1">
                  <a:txBody>
                    <a:bodyPr/>
                    <a:lstStyle/>
                    <a:p>
                      <a:endParaRPr lang="ru-RU" sz="16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Управленческие решения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T="45696" marB="45696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0" dirty="0"/>
                    </a:p>
                  </a:txBody>
                  <a:tcPr/>
                </a:tc>
              </a:tr>
              <a:tr h="1554203">
                <a:tc>
                  <a:txBody>
                    <a:bodyPr/>
                    <a:lstStyle/>
                    <a:p>
                      <a:r>
                        <a:rPr lang="ru-RU" sz="1400" b="0" dirty="0" smtClean="0"/>
                        <a:t>Вариант обустройства объекта</a:t>
                      </a:r>
                      <a:endParaRPr lang="ru-RU" sz="1400" b="0" dirty="0"/>
                    </a:p>
                  </a:txBody>
                  <a:tcPr marT="45696" marB="45696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/>
                        <a:t>Состояние доступности</a:t>
                      </a:r>
                      <a:endParaRPr lang="ru-RU" sz="1400" b="0" dirty="0"/>
                    </a:p>
                  </a:txBody>
                  <a:tcPr marT="45696" marB="45696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Нужда-емость в адаптации</a:t>
                      </a:r>
                      <a:endParaRPr lang="ru-RU" sz="1600" b="0" dirty="0"/>
                    </a:p>
                  </a:txBody>
                  <a:tcPr marT="45696" marB="45696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Виды работ по адаптации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45696" marB="45696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Срок исполнения</a:t>
                      </a:r>
                      <a:endParaRPr lang="ru-RU" sz="1600" b="0" dirty="0"/>
                    </a:p>
                  </a:txBody>
                  <a:tcPr marT="45696" marB="45696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Ожидаемый результат</a:t>
                      </a:r>
                      <a:endParaRPr lang="ru-RU" sz="1600" b="0" dirty="0"/>
                    </a:p>
                  </a:txBody>
                  <a:tcPr marT="45696" marB="45696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Дата контроля</a:t>
                      </a:r>
                      <a:endParaRPr lang="ru-RU" sz="1600" b="0" dirty="0"/>
                    </a:p>
                  </a:txBody>
                  <a:tcPr marT="45696" marB="45696"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Резуль-таты контроля</a:t>
                      </a:r>
                      <a:endParaRPr lang="ru-RU" sz="1600" b="0" dirty="0"/>
                    </a:p>
                  </a:txBody>
                  <a:tcPr marT="45696" marB="45696"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Дата актуализации Карты доступности</a:t>
                      </a:r>
                      <a:endParaRPr lang="ru-RU" sz="1600" b="0" dirty="0"/>
                    </a:p>
                  </a:txBody>
                  <a:tcPr marT="45696" marB="45696"/>
                </a:tc>
              </a:tr>
              <a:tr h="1462778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Б </a:t>
                      </a:r>
                      <a:endParaRPr lang="ru-RU" sz="2000" b="1" dirty="0"/>
                    </a:p>
                  </a:txBody>
                  <a:tcPr marT="45696" marB="45696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ДП-И(К),</a:t>
                      </a:r>
                      <a:r>
                        <a:rPr lang="ru-RU" sz="2000" b="1" baseline="0" dirty="0" smtClean="0"/>
                        <a:t> ДЧ-И(О),</a:t>
                      </a:r>
                    </a:p>
                    <a:p>
                      <a:r>
                        <a:rPr lang="ru-RU" sz="2000" b="1" baseline="0" dirty="0" smtClean="0"/>
                        <a:t>ДУ(С,Г,У)</a:t>
                      </a:r>
                      <a:endParaRPr lang="ru-RU" sz="2000" b="1" baseline="0" dirty="0" smtClean="0"/>
                    </a:p>
                    <a:p>
                      <a:endParaRPr lang="ru-RU" sz="2000" b="1" dirty="0"/>
                    </a:p>
                  </a:txBody>
                  <a:tcPr marT="45696" marB="45696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Входная группа, средства информации</a:t>
                      </a:r>
                      <a:endParaRPr lang="ru-RU" sz="1800" b="1" dirty="0"/>
                    </a:p>
                  </a:txBody>
                  <a:tcPr marT="45696" marB="45696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Установка опорных поручней, установка информаторов</a:t>
                      </a:r>
                      <a:endParaRPr lang="ru-RU" sz="1800" b="1" dirty="0"/>
                    </a:p>
                  </a:txBody>
                  <a:tcPr marT="45696" marB="45696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2014-2015</a:t>
                      </a:r>
                      <a:endParaRPr lang="ru-RU" sz="2000" b="1" dirty="0"/>
                    </a:p>
                  </a:txBody>
                  <a:tcPr marT="45696" marB="45696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ДПВ</a:t>
                      </a:r>
                      <a:endParaRPr lang="ru-RU" sz="2000" b="1" dirty="0"/>
                    </a:p>
                  </a:txBody>
                  <a:tcPr marT="45696" marB="4569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696" marB="4569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696" marB="4569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696" marB="45696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27A254B-1A9F-4520-8CEC-1B2264ECAFAF}" type="datetime1">
              <a:rPr lang="ru-RU" smtClean="0"/>
              <a:t>04.03.2015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Осиновская  Дирекция ДСЗН Москвы</a:t>
            </a:r>
            <a:endParaRPr lang="ru-RU"/>
          </a:p>
        </p:txBody>
      </p:sp>
      <p:sp>
        <p:nvSpPr>
          <p:cNvPr id="67624" name="TextBox 7"/>
          <p:cNvSpPr txBox="1">
            <a:spLocks noChangeArrowheads="1"/>
          </p:cNvSpPr>
          <p:nvPr/>
        </p:nvSpPr>
        <p:spPr bwMode="auto">
          <a:xfrm>
            <a:off x="685800" y="5486401"/>
            <a:ext cx="7924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/>
              <a:t>Виды работ и ожидаемый результат должны полностью соответствовать  Паспорту доступности </a:t>
            </a:r>
            <a:r>
              <a:rPr lang="ru-RU" altLang="ru-RU" sz="2400" b="1">
                <a:solidFill>
                  <a:srgbClr val="FF0000"/>
                </a:solidFill>
              </a:rPr>
              <a:t>(очень важно!)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9BFC6F-FD84-43F4-862D-6A366AFA3824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0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783981" y="6207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altLang="ru-RU" sz="3600" smtClean="0"/>
              <a:t>План адаптации объекта</a:t>
            </a:r>
            <a:br>
              <a:rPr lang="ru-RU" altLang="ru-RU" sz="3600" smtClean="0"/>
            </a:br>
            <a:r>
              <a:rPr lang="ru-RU" altLang="ru-RU" sz="3600" smtClean="0"/>
              <a:t> в Паспорте и Реестре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251"/>
            <a:ext cx="4038600" cy="3643313"/>
          </a:xfrm>
        </p:spPr>
        <p:txBody>
          <a:bodyPr/>
          <a:lstStyle/>
          <a:p>
            <a:endParaRPr lang="ru-RU" altLang="ru-RU" smtClean="0"/>
          </a:p>
        </p:txBody>
      </p:sp>
      <p:sp>
        <p:nvSpPr>
          <p:cNvPr id="57348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251"/>
            <a:ext cx="4038600" cy="4130675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altLang="ru-RU" sz="2200" smtClean="0"/>
          </a:p>
        </p:txBody>
      </p:sp>
      <p:sp>
        <p:nvSpPr>
          <p:cNvPr id="5" name="Rounded Rectangle 4"/>
          <p:cNvSpPr/>
          <p:nvPr/>
        </p:nvSpPr>
        <p:spPr>
          <a:xfrm>
            <a:off x="615462" y="2000250"/>
            <a:ext cx="3810000" cy="914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</a:rPr>
              <a:t>Состояние доступности объекта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15462" y="3071813"/>
            <a:ext cx="3810000" cy="10668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chemeClr val="tx1"/>
                </a:solidFill>
              </a:rPr>
              <a:t>Виды работ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15462" y="4643438"/>
            <a:ext cx="3810000" cy="10668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chemeClr val="tx1"/>
                </a:solidFill>
              </a:rPr>
              <a:t>Планируемый результат</a:t>
            </a:r>
          </a:p>
        </p:txBody>
      </p:sp>
      <p:sp>
        <p:nvSpPr>
          <p:cNvPr id="8" name="Down Arrow 7"/>
          <p:cNvSpPr/>
          <p:nvPr/>
        </p:nvSpPr>
        <p:spPr>
          <a:xfrm>
            <a:off x="2000250" y="2786063"/>
            <a:ext cx="1219200" cy="4572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Down Arrow 8"/>
          <p:cNvSpPr/>
          <p:nvPr/>
        </p:nvSpPr>
        <p:spPr>
          <a:xfrm>
            <a:off x="1934308" y="4071938"/>
            <a:ext cx="1371600" cy="6858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Date Placeholder 9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ACD2285-F0C4-43D7-AC32-5DBFE8E6DD0F}" type="datetime1">
              <a:rPr lang="ru-RU" smtClean="0"/>
              <a:t>04.03.2015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Осиновская  Дирекция ДСЗН Москвы</a:t>
            </a:r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EC2382-F95E-418A-BE61-D63AFE779122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  <p:sp>
        <p:nvSpPr>
          <p:cNvPr id="13" name="Rounded Rectangle 4"/>
          <p:cNvSpPr/>
          <p:nvPr/>
        </p:nvSpPr>
        <p:spPr>
          <a:xfrm>
            <a:off x="4637943" y="1982788"/>
            <a:ext cx="3810000" cy="914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</a:rPr>
              <a:t>ВНД-И(К), ДЧ-И(С), ДП-И(О,Г)</a:t>
            </a:r>
          </a:p>
        </p:txBody>
      </p:sp>
      <p:sp>
        <p:nvSpPr>
          <p:cNvPr id="14" name="Rounded Rectangle 5"/>
          <p:cNvSpPr/>
          <p:nvPr/>
        </p:nvSpPr>
        <p:spPr>
          <a:xfrm>
            <a:off x="4654062" y="3071814"/>
            <a:ext cx="3810000" cy="13430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schemeClr val="tx1"/>
                </a:solidFill>
              </a:rPr>
              <a:t>Устройство пандуса и тактильных указателей на входе</a:t>
            </a:r>
          </a:p>
        </p:txBody>
      </p:sp>
      <p:sp>
        <p:nvSpPr>
          <p:cNvPr id="15" name="Rounded Rectangle 6"/>
          <p:cNvSpPr/>
          <p:nvPr/>
        </p:nvSpPr>
        <p:spPr>
          <a:xfrm>
            <a:off x="4684835" y="4643438"/>
            <a:ext cx="3810000" cy="10668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chemeClr val="tx1"/>
                </a:solidFill>
              </a:rPr>
              <a:t>ДП</a:t>
            </a:r>
          </a:p>
        </p:txBody>
      </p:sp>
      <p:sp>
        <p:nvSpPr>
          <p:cNvPr id="16" name="Down Arrow 7"/>
          <p:cNvSpPr/>
          <p:nvPr/>
        </p:nvSpPr>
        <p:spPr>
          <a:xfrm>
            <a:off x="5933343" y="2780031"/>
            <a:ext cx="1219200" cy="4572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Down Arrow 8"/>
          <p:cNvSpPr/>
          <p:nvPr/>
        </p:nvSpPr>
        <p:spPr>
          <a:xfrm>
            <a:off x="6100397" y="4416425"/>
            <a:ext cx="1144465" cy="45402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383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Виды работ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91264" cy="452596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ru-RU" altLang="ru-RU" dirty="0" smtClean="0"/>
              <a:t>Не рекомендуется указывать </a:t>
            </a:r>
            <a:r>
              <a:rPr lang="ru-RU" altLang="ru-RU" dirty="0" smtClean="0"/>
              <a:t>в видах работ «Капитальный ремонт». </a:t>
            </a:r>
          </a:p>
          <a:p>
            <a:pPr marL="0" indent="0">
              <a:buNone/>
              <a:defRPr/>
            </a:pPr>
            <a:r>
              <a:rPr lang="ru-RU" altLang="ru-RU" dirty="0" smtClean="0">
                <a:solidFill>
                  <a:srgbClr val="FF0000"/>
                </a:solidFill>
              </a:rPr>
              <a:t>КАПИТАЛЬНЫЙ РЕМОНТ НЕ СУБСИДИРУЕТСЯ ИЗ ГОСПРОГРАММЫ «ДОСТУПНАЯ СРЕДА»</a:t>
            </a:r>
            <a:r>
              <a:rPr lang="ru-RU" altLang="ru-RU" dirty="0" smtClean="0"/>
              <a:t>. </a:t>
            </a:r>
          </a:p>
          <a:p>
            <a:pPr marL="0" indent="0">
              <a:buNone/>
              <a:defRPr/>
            </a:pPr>
            <a:r>
              <a:rPr lang="ru-RU" altLang="ru-RU" dirty="0" smtClean="0"/>
              <a:t>Нельзя указывать «Текущий ремонт» без расшифровки видов работ по адаптации, которые планируются строго в соответствии со СНиП 35-01 (адаптация элементов, перечисленных в СНиП 35-01: лестницы, двери и т.п.).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46D2B59-1FE8-4CD4-8251-4E5A20CA19C3}" type="datetime1">
              <a:rPr lang="ru-RU" smtClean="0"/>
              <a:t>04.03.2015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Осиновская  Дирекция ДСЗН Москвы</a:t>
            </a:r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281760-79C1-4D9C-B12D-78662C5C9086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50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308492" y="4645027"/>
            <a:ext cx="5320908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617" y="332656"/>
            <a:ext cx="7992888" cy="8445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dirty="0" smtClean="0"/>
              <a:t>Документы при </a:t>
            </a:r>
            <a:r>
              <a:rPr lang="ru-RU" dirty="0" smtClean="0"/>
              <a:t>обследовании</a:t>
            </a:r>
            <a:endParaRPr lang="ru-RU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quarter" idx="4294967295"/>
          </p:nvPr>
        </p:nvSpPr>
        <p:spPr>
          <a:xfrm>
            <a:off x="457200" y="6243638"/>
            <a:ext cx="2133600" cy="457200"/>
          </a:xfrm>
        </p:spPr>
        <p:txBody>
          <a:bodyPr/>
          <a:lstStyle/>
          <a:p>
            <a:pPr>
              <a:defRPr/>
            </a:pPr>
            <a:fld id="{BADC4200-D4BB-4BFC-8C72-4C0D7B13D6D8}" type="datetime1">
              <a:rPr lang="ru-RU" smtClean="0"/>
              <a:t>04.03.2015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4800600" cy="457200"/>
          </a:xfrm>
        </p:spPr>
        <p:txBody>
          <a:bodyPr/>
          <a:lstStyle/>
          <a:p>
            <a:pPr>
              <a:defRPr/>
            </a:pPr>
            <a:r>
              <a:rPr lang="ru-RU" smtClean="0"/>
              <a:t>Осиновская  Дирекция ДСЗН Москвы</a:t>
            </a:r>
            <a:endParaRPr lang="en-US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385038" y="3500438"/>
            <a:ext cx="2362200" cy="914400"/>
          </a:xfrm>
          <a:prstGeom prst="roundRect">
            <a:avLst/>
          </a:prstGeom>
          <a:solidFill>
            <a:srgbClr val="FFFF0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Паспорт доступности объекта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57400" y="4593275"/>
            <a:ext cx="4425462" cy="741363"/>
          </a:xfrm>
          <a:prstGeom prst="roundRect">
            <a:avLst/>
          </a:prstGeom>
          <a:solidFill>
            <a:srgbClr val="FFFF0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Анкета обследования объекта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4800" y="2479675"/>
            <a:ext cx="1752600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Анкета от собственника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7544" y="3643313"/>
            <a:ext cx="2493999" cy="771525"/>
          </a:xfrm>
          <a:prstGeom prst="roundRect">
            <a:avLst/>
          </a:prstGeom>
          <a:gradFill flip="none" rotWithShape="1">
            <a:gsLst>
              <a:gs pos="0">
                <a:srgbClr val="BA74A6">
                  <a:tint val="66000"/>
                  <a:satMod val="160000"/>
                </a:srgbClr>
              </a:gs>
              <a:gs pos="50000">
                <a:srgbClr val="BA74A6">
                  <a:tint val="44500"/>
                  <a:satMod val="160000"/>
                </a:srgbClr>
              </a:gs>
              <a:gs pos="100000">
                <a:srgbClr val="BA74A6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Фотоматериалы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по объекту</a:t>
            </a:r>
          </a:p>
        </p:txBody>
      </p:sp>
      <p:sp>
        <p:nvSpPr>
          <p:cNvPr id="12" name="Блок-схема: магнитный диск 11"/>
          <p:cNvSpPr/>
          <p:nvPr/>
        </p:nvSpPr>
        <p:spPr>
          <a:xfrm>
            <a:off x="2659674" y="2357439"/>
            <a:ext cx="3512526" cy="903287"/>
          </a:xfrm>
          <a:prstGeom prst="flowChartMagneticDisk">
            <a:avLst/>
          </a:prstGeom>
          <a:solidFill>
            <a:srgbClr val="FFFF0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944742" y="2786064"/>
            <a:ext cx="286912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РЕЕСТР ОБЪЕКТОВ И УСЛУГ</a:t>
            </a:r>
          </a:p>
        </p:txBody>
      </p:sp>
      <p:sp>
        <p:nvSpPr>
          <p:cNvPr id="13" name="Багетная рамка 12"/>
          <p:cNvSpPr/>
          <p:nvPr/>
        </p:nvSpPr>
        <p:spPr>
          <a:xfrm>
            <a:off x="2961543" y="1285875"/>
            <a:ext cx="3390900" cy="857250"/>
          </a:xfrm>
          <a:prstGeom prst="bevel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bg1"/>
                </a:solidFill>
              </a:rPr>
              <a:t>КАРТА ДОСТУПНОСТИ</a:t>
            </a:r>
          </a:p>
        </p:txBody>
      </p:sp>
      <p:sp>
        <p:nvSpPr>
          <p:cNvPr id="14" name="Блок-схема: несколько документов 13"/>
          <p:cNvSpPr/>
          <p:nvPr/>
        </p:nvSpPr>
        <p:spPr>
          <a:xfrm>
            <a:off x="6948264" y="4274345"/>
            <a:ext cx="2045677" cy="1662112"/>
          </a:xfrm>
          <a:prstGeom prst="flowChartMultidocumen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Техническая документация на объект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 flipV="1">
            <a:off x="4572000" y="3214688"/>
            <a:ext cx="0" cy="32385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11" idx="3"/>
            <a:endCxn id="6" idx="1"/>
          </p:cNvCxnSpPr>
          <p:nvPr/>
        </p:nvCxnSpPr>
        <p:spPr>
          <a:xfrm flipV="1">
            <a:off x="2961543" y="3957638"/>
            <a:ext cx="423495" cy="7143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10" idx="3"/>
            <a:endCxn id="12" idx="2"/>
          </p:cNvCxnSpPr>
          <p:nvPr/>
        </p:nvCxnSpPr>
        <p:spPr>
          <a:xfrm flipV="1">
            <a:off x="2057400" y="2808289"/>
            <a:ext cx="602274" cy="128587"/>
          </a:xfrm>
          <a:prstGeom prst="straightConnector1">
            <a:avLst/>
          </a:prstGeom>
          <a:ln w="381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4630615" y="4170363"/>
            <a:ext cx="23446" cy="37306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 flipV="1">
            <a:off x="5747238" y="3852547"/>
            <a:ext cx="1201026" cy="114776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Стрелка вправо 29"/>
          <p:cNvSpPr/>
          <p:nvPr/>
        </p:nvSpPr>
        <p:spPr>
          <a:xfrm rot="16200000">
            <a:off x="4250593" y="2266706"/>
            <a:ext cx="488950" cy="2417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475656" y="5483225"/>
            <a:ext cx="5080475" cy="742950"/>
          </a:xfrm>
          <a:prstGeom prst="roundRect">
            <a:avLst/>
          </a:prstGeom>
          <a:solidFill>
            <a:srgbClr val="FFFF0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Акт обследования объекта рабочей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группой</a:t>
            </a:r>
          </a:p>
          <a:p>
            <a:pPr algn="ctr"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с приложениями</a:t>
            </a:r>
          </a:p>
        </p:txBody>
      </p:sp>
      <p:cxnSp>
        <p:nvCxnSpPr>
          <p:cNvPr id="26" name="Прямая со стрелкой 25"/>
          <p:cNvCxnSpPr/>
          <p:nvPr/>
        </p:nvCxnSpPr>
        <p:spPr>
          <a:xfrm flipV="1">
            <a:off x="4627685" y="5105401"/>
            <a:ext cx="0" cy="37782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45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8" t="22792" r="66689" b="65633"/>
          <a:stretch>
            <a:fillRect/>
          </a:stretch>
        </p:blipFill>
        <p:spPr bwMode="auto">
          <a:xfrm>
            <a:off x="281990" y="1531938"/>
            <a:ext cx="2053004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ounded Rectangle 23"/>
          <p:cNvSpPr/>
          <p:nvPr/>
        </p:nvSpPr>
        <p:spPr bwMode="auto">
          <a:xfrm>
            <a:off x="6330689" y="2348391"/>
            <a:ext cx="2514600" cy="16764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Перечень конкретных</a:t>
            </a:r>
          </a:p>
          <a:p>
            <a:pPr algn="ctr">
              <a:defRPr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 мероприятий</a:t>
            </a:r>
          </a:p>
          <a:p>
            <a:pPr algn="ctr">
              <a:defRPr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План адаптации</a:t>
            </a:r>
          </a:p>
          <a:p>
            <a:pPr algn="ctr">
              <a:defRPr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План дооборудования </a:t>
            </a:r>
          </a:p>
          <a:p>
            <a:pPr algn="ctr">
              <a:defRPr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объекта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4233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</a:t>
            </a:r>
            <a:r>
              <a:rPr lang="ru-RU" dirty="0" smtClean="0"/>
              <a:t>работ в рамках адаптации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7152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Проведение </a:t>
            </a:r>
            <a:r>
              <a:rPr lang="ru-RU" dirty="0">
                <a:solidFill>
                  <a:srgbClr val="FF0000"/>
                </a:solidFill>
              </a:rPr>
              <a:t>экспертизы</a:t>
            </a:r>
            <a:r>
              <a:rPr lang="ru-RU" dirty="0"/>
              <a:t> социально значимых объектов </a:t>
            </a:r>
            <a:r>
              <a:rPr lang="ru-RU" dirty="0" smtClean="0"/>
              <a:t>региональной </a:t>
            </a:r>
            <a:r>
              <a:rPr lang="ru-RU" dirty="0"/>
              <a:t>собственности с целью определения соответствия требованиям доступности </a:t>
            </a:r>
            <a:r>
              <a:rPr lang="ru-RU" dirty="0" smtClean="0"/>
              <a:t>для инвалидов.</a:t>
            </a:r>
          </a:p>
          <a:p>
            <a:pPr marL="0" indent="0">
              <a:buNone/>
            </a:pPr>
            <a:r>
              <a:rPr lang="ru-RU" dirty="0" smtClean="0"/>
              <a:t>Разработка </a:t>
            </a:r>
            <a:r>
              <a:rPr lang="ru-RU" dirty="0" smtClean="0">
                <a:solidFill>
                  <a:srgbClr val="FF0000"/>
                </a:solidFill>
              </a:rPr>
              <a:t>проектно-сметной</a:t>
            </a:r>
            <a:r>
              <a:rPr lang="ru-RU" dirty="0" smtClean="0"/>
              <a:t> документации.</a:t>
            </a:r>
          </a:p>
          <a:p>
            <a:pPr marL="0" indent="0">
              <a:buNone/>
            </a:pPr>
            <a:r>
              <a:rPr lang="ru-RU" dirty="0" smtClean="0"/>
              <a:t>Мероприятия по адаптации объектов в рамках </a:t>
            </a:r>
            <a:r>
              <a:rPr lang="ru-RU" dirty="0" smtClean="0">
                <a:solidFill>
                  <a:srgbClr val="FF0000"/>
                </a:solidFill>
              </a:rPr>
              <a:t>ремонтных работ</a:t>
            </a:r>
            <a:r>
              <a:rPr lang="ru-RU" dirty="0" smtClean="0"/>
              <a:t>, </a:t>
            </a:r>
            <a:r>
              <a:rPr lang="ru-RU" dirty="0"/>
              <a:t>приобретение подъемных устройств для инвалидов и </a:t>
            </a:r>
            <a:r>
              <a:rPr lang="ru-RU" dirty="0" smtClean="0"/>
              <a:t>лифтов, дооборудование </a:t>
            </a:r>
            <a:r>
              <a:rPr lang="ru-RU" dirty="0"/>
              <a:t>техническими средствами </a:t>
            </a:r>
            <a:r>
              <a:rPr lang="ru-RU" dirty="0" smtClean="0"/>
              <a:t>адаптации.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E7329-9A3C-4BAB-9832-49D8DD6261A5}" type="datetime1">
              <a:rPr lang="ru-RU" smtClean="0"/>
              <a:t>04.03.2015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Осиновская  Дирекция ДСЗН Москвы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79600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7704855" cy="1143000"/>
          </a:xfrm>
        </p:spPr>
        <p:txBody>
          <a:bodyPr>
            <a:normAutofit/>
          </a:bodyPr>
          <a:lstStyle/>
          <a:p>
            <a:r>
              <a:rPr lang="ru-RU" altLang="ru-RU" dirty="0" smtClean="0"/>
              <a:t>Работы по адаптации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3072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  <a:defRPr/>
            </a:pPr>
            <a:r>
              <a:rPr lang="ru-RU" dirty="0" smtClean="0"/>
              <a:t>Рекомендуемые работы по адаптации </a:t>
            </a:r>
            <a:r>
              <a:rPr lang="ru-RU" dirty="0"/>
              <a:t>в первую очередь должны быть технически осуществимы. Возможность работ капитального характера (строительство пандуса, расширение дверных проемов или тамбуров) </a:t>
            </a:r>
            <a:r>
              <a:rPr lang="ru-RU" dirty="0" smtClean="0"/>
              <a:t>в большинстве случаев может </a:t>
            </a:r>
            <a:r>
              <a:rPr lang="ru-RU" dirty="0"/>
              <a:t>определить </a:t>
            </a:r>
            <a:r>
              <a:rPr lang="ru-RU" dirty="0" smtClean="0"/>
              <a:t>проектная организация с учетом необходимых согласований</a:t>
            </a:r>
            <a:r>
              <a:rPr lang="ru-RU" dirty="0" smtClean="0"/>
              <a:t>.</a:t>
            </a:r>
          </a:p>
          <a:p>
            <a:pPr marL="0" indent="0">
              <a:buNone/>
              <a:defRPr/>
            </a:pPr>
            <a:endParaRPr lang="ru-RU" dirty="0"/>
          </a:p>
          <a:p>
            <a:pPr marL="0" indent="0">
              <a:buNone/>
              <a:defRPr/>
            </a:pPr>
            <a:r>
              <a:rPr lang="ru-RU" b="1" dirty="0"/>
              <a:t>Мероприятия, выполняемые </a:t>
            </a:r>
            <a:r>
              <a:rPr lang="ru-RU" b="1" dirty="0" smtClean="0"/>
              <a:t>без проектных работ</a:t>
            </a:r>
            <a:r>
              <a:rPr lang="ru-RU" dirty="0" smtClean="0"/>
              <a:t>: </a:t>
            </a:r>
            <a:r>
              <a:rPr lang="ru-RU" dirty="0"/>
              <a:t>установка поручней или горизонтальных завершений на них, маркировка ступеней;  установка нового оборудования: пониженных прилавков, информационных </a:t>
            </a:r>
            <a:r>
              <a:rPr lang="ru-RU" dirty="0" smtClean="0"/>
              <a:t>устройств и тактильных средств информации; </a:t>
            </a:r>
            <a:r>
              <a:rPr lang="ru-RU" dirty="0"/>
              <a:t>изменение способа обслуживания; подготовка персонала; оказание услуг в более доступном </a:t>
            </a:r>
            <a:r>
              <a:rPr lang="ru-RU" dirty="0" smtClean="0"/>
              <a:t>месте.</a:t>
            </a:r>
            <a:endParaRPr lang="ru-RU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4294967295"/>
          </p:nvPr>
        </p:nvSpPr>
        <p:spPr>
          <a:xfrm>
            <a:off x="457200" y="6243638"/>
            <a:ext cx="2133600" cy="457200"/>
          </a:xfrm>
        </p:spPr>
        <p:txBody>
          <a:bodyPr/>
          <a:lstStyle/>
          <a:p>
            <a:pPr>
              <a:defRPr/>
            </a:pPr>
            <a:fld id="{8250FCDF-191E-48F2-A29D-AFF365746955}" type="datetime1">
              <a:rPr lang="ru-RU" smtClean="0"/>
              <a:t>04.03.2015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ru-RU" smtClean="0"/>
              <a:t>Осиновская  Дирекция ДСЗН Москвы</a:t>
            </a:r>
            <a:endParaRPr lang="en-US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048077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Виды работ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21509568"/>
              </p:ext>
            </p:extLst>
          </p:nvPr>
        </p:nvGraphicFramePr>
        <p:xfrm>
          <a:off x="317989" y="1196975"/>
          <a:ext cx="8587154" cy="5058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4081"/>
                <a:gridCol w="4013073"/>
              </a:tblGrid>
              <a:tr h="370783">
                <a:tc>
                  <a:txBody>
                    <a:bodyPr/>
                    <a:lstStyle/>
                    <a:p>
                      <a:pPr indent="16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Основные </a:t>
                      </a: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зоны 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объекта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 anchor="ctr"/>
                </a:tc>
                <a:tc>
                  <a:txBody>
                    <a:bodyPr/>
                    <a:lstStyle/>
                    <a:p>
                      <a:pPr indent="16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вид работы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 anchor="ctr"/>
                </a:tc>
              </a:tr>
              <a:tr h="4210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Территория, прилегающая к 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зданию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indent="16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Не имеется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</a:tr>
              <a:tr h="3707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Вход (входы) в здание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indent="16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smtClean="0">
                          <a:latin typeface="Times New Roman"/>
                          <a:ea typeface="Calibri"/>
                          <a:cs typeface="Times New Roman"/>
                        </a:rPr>
                        <a:t>Установить поручни 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</a:tr>
              <a:tr h="7009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Путь (пути) движения внутри здания (в т.ч. пути эвакуации)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indent="16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Оборудовать информаторами для слепых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</a:tr>
              <a:tr h="3707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Зона целевого назначения </a:t>
                      </a: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здания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indent="16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Не требуется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</a:tr>
              <a:tr h="3707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Санитарно-гигиенические помещения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indent="16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Не имеется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</a:tr>
              <a:tr h="700959">
                <a:tc>
                  <a:txBody>
                    <a:bodyPr/>
                    <a:lstStyle/>
                    <a:p>
                      <a:pPr indent="16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Система информации на объекте (на всех зонах)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indent="16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Дополнить специальными средствами для слепых и глухих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</a:tr>
              <a:tr h="1401917">
                <a:tc>
                  <a:txBody>
                    <a:bodyPr/>
                    <a:lstStyle/>
                    <a:p>
                      <a:pPr indent="16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Все зоны и участки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indent="16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Установить поручни на входной лестнице, информаторы на путях движения для слепых и табло с оперативной информацией для глухих</a:t>
                      </a: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1" marR="68581" marT="0" marB="0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D989326-82C5-467C-8D6F-8F7C5C275985}" type="datetime1">
              <a:rPr lang="ru-RU" smtClean="0"/>
              <a:t>04.03.2015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Осиновская  Дирекция ДСЗН Москвы</a:t>
            </a:r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596C23-4A2F-4A51-BA0E-ABCAFF252F96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757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Виды работ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02622725"/>
              </p:ext>
            </p:extLst>
          </p:nvPr>
        </p:nvGraphicFramePr>
        <p:xfrm>
          <a:off x="457200" y="1268760"/>
          <a:ext cx="8363272" cy="508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1636"/>
                <a:gridCol w="4181636"/>
              </a:tblGrid>
              <a:tr h="697176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Можно</a:t>
                      </a:r>
                      <a:endParaRPr lang="ru-RU" sz="24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FF0000"/>
                          </a:solidFill>
                        </a:rPr>
                        <a:t>Нельзя</a:t>
                      </a:r>
                      <a:endParaRPr lang="ru-RU" sz="2800" dirty="0">
                        <a:solidFill>
                          <a:srgbClr val="FF0000"/>
                        </a:solidFill>
                      </a:endParaRPr>
                    </a:p>
                  </a:txBody>
                  <a:tcPr marT="45708" marB="4570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18855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Установка автоматических дверей</a:t>
                      </a:r>
                      <a:r>
                        <a:rPr lang="ru-RU" sz="1800" baseline="0" dirty="0" smtClean="0"/>
                        <a:t> (доводчиков), расширение дверных проемов, замена дверных коробок с понижением порогов</a:t>
                      </a:r>
                      <a:endParaRPr lang="ru-RU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Текущий ремонт.</a:t>
                      </a:r>
                    </a:p>
                    <a:p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Капитальный ремонт</a:t>
                      </a:r>
                    </a:p>
                    <a:p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Замена</a:t>
                      </a:r>
                      <a:r>
                        <a:rPr lang="ru-RU" sz="2000" baseline="0" dirty="0" smtClean="0">
                          <a:solidFill>
                            <a:srgbClr val="FF0000"/>
                          </a:solidFill>
                        </a:rPr>
                        <a:t> или ремонт входных дверей</a:t>
                      </a:r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 marT="45708" marB="45708"/>
                </a:tc>
              </a:tr>
              <a:tr h="118855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Замена лифтов с увеличением габаритов кабины и/или ширины дверей шахты и кабины. Оборудование лифта световой и звуковой индикацией</a:t>
                      </a:r>
                      <a:endParaRPr lang="ru-RU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Капитальный ремонт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Ремонт  (замена ) лифтов</a:t>
                      </a:r>
                    </a:p>
                    <a:p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08" marB="45708"/>
                </a:tc>
              </a:tr>
              <a:tr h="173712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Замена напольного покрытия на нескользящее с установкой тактильных (контрастных) указателей перед опасными участками, входами на лестницы и пандусы, перед дверными проемами и поворотами путей движения</a:t>
                      </a:r>
                      <a:endParaRPr lang="ru-RU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Текущий ремонт . </a:t>
                      </a:r>
                    </a:p>
                    <a:p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Замена напольного покрытия</a:t>
                      </a:r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 marT="45708" marB="45708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4D37CDE-8B42-457F-A6AC-5DDCBEE61563}" type="datetime1">
              <a:rPr lang="ru-RU" smtClean="0"/>
              <a:t>04.03.2015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Осиновская  Дирекция ДСЗН Москвы</a:t>
            </a:r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A2622E-4551-40F2-B698-4694B028A39A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235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4"/>
          <p:cNvSpPr>
            <a:spLocks noGrp="1"/>
          </p:cNvSpPr>
          <p:nvPr>
            <p:ph type="title"/>
          </p:nvPr>
        </p:nvSpPr>
        <p:spPr>
          <a:xfrm>
            <a:off x="2113085" y="620713"/>
            <a:ext cx="5782408" cy="1143000"/>
          </a:xfrm>
        </p:spPr>
        <p:txBody>
          <a:bodyPr/>
          <a:lstStyle/>
          <a:p>
            <a:r>
              <a:rPr lang="ru-RU" altLang="ru-RU" smtClean="0"/>
              <a:t>Объемы видов работ</a:t>
            </a:r>
          </a:p>
        </p:txBody>
      </p:sp>
      <p:sp>
        <p:nvSpPr>
          <p:cNvPr id="64515" name="Text Placeholder 5"/>
          <p:cNvSpPr>
            <a:spLocks noGrp="1"/>
          </p:cNvSpPr>
          <p:nvPr>
            <p:ph type="body" idx="1"/>
          </p:nvPr>
        </p:nvSpPr>
        <p:spPr>
          <a:xfrm>
            <a:off x="451338" y="2133601"/>
            <a:ext cx="4040066" cy="639763"/>
          </a:xfrm>
        </p:spPr>
        <p:txBody>
          <a:bodyPr/>
          <a:lstStyle/>
          <a:p>
            <a:r>
              <a:rPr lang="ru-RU" altLang="ru-RU" smtClean="0"/>
              <a:t>Можно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1338" y="2924175"/>
            <a:ext cx="4040066" cy="2168525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ru-RU" dirty="0" smtClean="0"/>
              <a:t>Ремонт настенного и напольного покрытия в местах демонтажа существующей сантехники при адаптации санузла для инвалидов</a:t>
            </a:r>
            <a:endParaRPr lang="ru-RU" dirty="0"/>
          </a:p>
        </p:txBody>
      </p:sp>
      <p:sp>
        <p:nvSpPr>
          <p:cNvPr id="64517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837235" y="2133601"/>
            <a:ext cx="4041531" cy="639763"/>
          </a:xfrm>
        </p:spPr>
        <p:txBody>
          <a:bodyPr/>
          <a:lstStyle/>
          <a:p>
            <a:r>
              <a:rPr lang="ru-RU" altLang="ru-RU" smtClean="0">
                <a:solidFill>
                  <a:srgbClr val="FF0000"/>
                </a:solidFill>
              </a:rPr>
              <a:t>Нельзя</a:t>
            </a:r>
          </a:p>
        </p:txBody>
      </p:sp>
      <p:sp>
        <p:nvSpPr>
          <p:cNvPr id="64518" name="Content Placeholder 8"/>
          <p:cNvSpPr>
            <a:spLocks noGrp="1"/>
          </p:cNvSpPr>
          <p:nvPr>
            <p:ph sz="quarter" idx="4"/>
          </p:nvPr>
        </p:nvSpPr>
        <p:spPr>
          <a:xfrm>
            <a:off x="4645270" y="2852739"/>
            <a:ext cx="4041531" cy="3273425"/>
          </a:xfrm>
        </p:spPr>
        <p:txBody>
          <a:bodyPr/>
          <a:lstStyle/>
          <a:p>
            <a:pPr marL="0" indent="0">
              <a:buNone/>
            </a:pPr>
            <a:r>
              <a:rPr lang="ru-RU" altLang="ru-RU" dirty="0" smtClean="0"/>
              <a:t>Замена </a:t>
            </a:r>
            <a:r>
              <a:rPr lang="ru-RU" altLang="ru-RU" dirty="0" smtClean="0">
                <a:solidFill>
                  <a:srgbClr val="FF0000"/>
                </a:solidFill>
              </a:rPr>
              <a:t>всего</a:t>
            </a:r>
            <a:r>
              <a:rPr lang="ru-RU" altLang="ru-RU" dirty="0" smtClean="0"/>
              <a:t> настенного и напольного покрытия  кабины при адаптации санузла для инвалидов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DB44138-5F2D-4E01-B60F-AB8B718E4465}" type="datetime1">
              <a:rPr lang="ru-RU" smtClean="0"/>
              <a:t>04.03.2015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Осиновская  Дирекция ДСЗН Москвы</a:t>
            </a:r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5BB600-CC7A-4857-9A76-28FD5B98AEA9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5147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5"/>
          <p:cNvSpPr txBox="1">
            <a:spLocks noChangeArrowheads="1"/>
          </p:cNvSpPr>
          <p:nvPr/>
        </p:nvSpPr>
        <p:spPr bwMode="auto">
          <a:xfrm>
            <a:off x="1143000" y="533401"/>
            <a:ext cx="7317432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/>
              <a:t>Достоверность результатов обследования</a:t>
            </a:r>
          </a:p>
        </p:txBody>
      </p:sp>
      <p:sp>
        <p:nvSpPr>
          <p:cNvPr id="23555" name="Прямоугольник 10"/>
          <p:cNvSpPr>
            <a:spLocks noChangeArrowheads="1"/>
          </p:cNvSpPr>
          <p:nvPr/>
        </p:nvSpPr>
        <p:spPr bwMode="auto">
          <a:xfrm>
            <a:off x="899592" y="1844824"/>
            <a:ext cx="7239000" cy="310854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/>
              <a:t>Для обеспечения достоверности паспорт и анкета проверяются </a:t>
            </a:r>
            <a:endParaRPr lang="ru-RU" altLang="ru-RU" sz="2800" b="1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 smtClean="0">
                <a:solidFill>
                  <a:srgbClr val="FF0000"/>
                </a:solidFill>
              </a:rPr>
              <a:t>Комиссией   </a:t>
            </a:r>
            <a:r>
              <a:rPr lang="ru-RU" altLang="ru-RU" sz="2800" b="1" dirty="0">
                <a:solidFill>
                  <a:srgbClr val="FF0000"/>
                </a:solidFill>
              </a:rPr>
              <a:t>по координации деятельности в сфере обеспечения доступной среды  жизнедеятельности инвалидов,</a:t>
            </a:r>
            <a:r>
              <a:rPr lang="ru-RU" altLang="ru-RU" sz="2800" b="1" dirty="0"/>
              <a:t> </a:t>
            </a:r>
            <a:endParaRPr lang="ru-RU" altLang="ru-RU" sz="2800" b="1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 smtClean="0"/>
              <a:t>в </a:t>
            </a:r>
            <a:r>
              <a:rPr lang="ru-RU" altLang="ru-RU" sz="2800" b="1" dirty="0"/>
              <a:t>ОСЗН, </a:t>
            </a:r>
            <a:endParaRPr lang="ru-RU" altLang="ru-RU" sz="2800" b="1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 smtClean="0"/>
              <a:t>руководителем </a:t>
            </a:r>
            <a:r>
              <a:rPr lang="ru-RU" altLang="ru-RU" sz="2800" b="1" dirty="0"/>
              <a:t>организации.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E9619DC-3A39-400D-8044-F2B14899BB93}" type="datetime1">
              <a:rPr lang="ru-RU" smtClean="0">
                <a:solidFill>
                  <a:schemeClr val="tx1">
                    <a:tint val="75000"/>
                  </a:schemeClr>
                </a:solidFill>
              </a:rPr>
              <a:t>04.03.2015</a:t>
            </a:fld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Осиновская  Дирекция ДСЗН Москвы</a:t>
            </a:r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F04CDA-BADC-491F-B95D-E20CEB5858F2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10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523142" y="548680"/>
            <a:ext cx="8229600" cy="1574800"/>
          </a:xfrm>
        </p:spPr>
        <p:txBody>
          <a:bodyPr>
            <a:normAutofit fontScale="90000"/>
          </a:bodyPr>
          <a:lstStyle/>
          <a:p>
            <a:r>
              <a:rPr lang="ru-RU" altLang="ru-RU" sz="2800" b="1" dirty="0" smtClean="0"/>
              <a:t>Реестр объектов социальной инфраструктуры и услуг </a:t>
            </a:r>
            <a:br>
              <a:rPr lang="ru-RU" altLang="ru-RU" sz="2800" b="1" dirty="0" smtClean="0"/>
            </a:br>
            <a:r>
              <a:rPr lang="ru-RU" altLang="ru-RU" sz="2800" dirty="0" smtClean="0"/>
              <a:t>в приоритетных сферах жизнедеятельности инвалидов и других МГН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969184"/>
              </p:ext>
            </p:extLst>
          </p:nvPr>
        </p:nvGraphicFramePr>
        <p:xfrm>
          <a:off x="561241" y="2204864"/>
          <a:ext cx="8153401" cy="3052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6371"/>
                <a:gridCol w="877829"/>
                <a:gridCol w="699288"/>
                <a:gridCol w="788559"/>
                <a:gridCol w="788559"/>
                <a:gridCol w="788559"/>
                <a:gridCol w="788559"/>
                <a:gridCol w="788559"/>
                <a:gridCol w="788559"/>
                <a:gridCol w="788559"/>
              </a:tblGrid>
              <a:tr h="944796">
                <a:tc gridSpan="6"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Сведения</a:t>
                      </a:r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</a:rPr>
                        <a:t>об объекте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8" marB="45708"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b="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Характеристика деятельности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8" marB="45708"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b="0" dirty="0"/>
                    </a:p>
                  </a:txBody>
                  <a:tcPr/>
                </a:tc>
              </a:tr>
              <a:tr h="1737221">
                <a:tc>
                  <a:txBody>
                    <a:bodyPr/>
                    <a:lstStyle/>
                    <a:p>
                      <a:r>
                        <a:rPr lang="ru-RU" sz="1800" b="0" dirty="0" smtClean="0"/>
                        <a:t>Наименование</a:t>
                      </a:r>
                    </a:p>
                    <a:p>
                      <a:r>
                        <a:rPr lang="ru-RU" sz="1800" b="0" dirty="0" smtClean="0"/>
                        <a:t>Вид </a:t>
                      </a:r>
                    </a:p>
                    <a:p>
                      <a:r>
                        <a:rPr lang="ru-RU" sz="1800" b="0" dirty="0" smtClean="0"/>
                        <a:t>ОСИ</a:t>
                      </a:r>
                      <a:endParaRPr lang="ru-RU" sz="1800" b="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ru-RU" sz="1800" b="0" dirty="0" smtClean="0"/>
                        <a:t>Адрес</a:t>
                      </a:r>
                      <a:endParaRPr lang="ru-RU" sz="1800" b="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ru-RU" sz="1800" b="0" dirty="0" smtClean="0"/>
                        <a:t>№ паспорта</a:t>
                      </a:r>
                      <a:endParaRPr lang="ru-RU" sz="1800" b="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ru-RU" sz="1800" b="0" dirty="0" smtClean="0"/>
                        <a:t>Название орга-низа-ции</a:t>
                      </a:r>
                      <a:endParaRPr lang="ru-RU" sz="1800" b="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ru-RU" sz="1800" b="0" dirty="0" smtClean="0"/>
                        <a:t>Фор-ма собственнос-ти</a:t>
                      </a:r>
                      <a:endParaRPr lang="ru-RU" sz="1800" b="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ru-RU" sz="1800" b="0" dirty="0" smtClean="0"/>
                        <a:t>Выше-стоя-щая орга-низа-ция</a:t>
                      </a:r>
                      <a:endParaRPr lang="ru-RU" sz="1800" b="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ru-RU" sz="1800" b="0" dirty="0" smtClean="0"/>
                        <a:t>Вид</a:t>
                      </a:r>
                      <a:r>
                        <a:rPr lang="ru-RU" sz="1800" b="0" baseline="0" dirty="0" smtClean="0"/>
                        <a:t> услуг</a:t>
                      </a:r>
                      <a:endParaRPr lang="ru-RU" sz="1800" b="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ru-RU" sz="1800" b="0" dirty="0" smtClean="0"/>
                        <a:t>Категории насе-ления</a:t>
                      </a:r>
                      <a:endParaRPr lang="ru-RU" sz="1800" b="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ru-RU" sz="1800" b="0" dirty="0" smtClean="0"/>
                        <a:t>Категории инва-лидов</a:t>
                      </a:r>
                      <a:endParaRPr lang="ru-RU" sz="1800" b="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ru-RU" sz="1800" b="0" dirty="0" smtClean="0"/>
                        <a:t>Исполни-тель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800" b="0" dirty="0" smtClean="0"/>
                        <a:t>ИПР</a:t>
                      </a:r>
                      <a:endParaRPr lang="ru-RU" sz="1800" b="0" dirty="0"/>
                    </a:p>
                  </a:txBody>
                  <a:tcPr marT="45708" marB="45708"/>
                </a:tc>
              </a:tr>
              <a:tr h="370744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08" marB="45708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8C37C3A-82E5-41A9-8CAA-AD787E74738F}" type="datetime1">
              <a:rPr lang="ru-RU" smtClean="0"/>
              <a:t>04.03.2015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Осиновская  Дирекция ДСЗН Москвы</a:t>
            </a:r>
            <a:endParaRPr lang="ru-RU"/>
          </a:p>
        </p:txBody>
      </p:sp>
      <p:sp>
        <p:nvSpPr>
          <p:cNvPr id="25643" name="TextBox 7"/>
          <p:cNvSpPr txBox="1">
            <a:spLocks noChangeArrowheads="1"/>
          </p:cNvSpPr>
          <p:nvPr/>
        </p:nvSpPr>
        <p:spPr bwMode="auto">
          <a:xfrm>
            <a:off x="681404" y="5643563"/>
            <a:ext cx="791307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/>
              <a:t>Должны быть заполнены все графы реестра.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1ADAFE-765C-46EF-95B1-6F3F9D055DA5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5013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572965" y="54868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ru-RU" altLang="ru-RU" sz="2400" b="1" dirty="0" smtClean="0"/>
              <a:t>РЕЕСТР ОБЪЕКТОВ СОЦИАЛЬНОЙ ИНФРАСТРУКТУРЫ И УСЛУГ</a:t>
            </a:r>
            <a:r>
              <a:rPr lang="ru-RU" altLang="ru-RU" sz="2800" dirty="0" smtClean="0"/>
              <a:t/>
            </a:r>
            <a:br>
              <a:rPr lang="ru-RU" altLang="ru-RU" sz="2800" dirty="0" smtClean="0"/>
            </a:br>
            <a:r>
              <a:rPr lang="ru-RU" altLang="ru-RU" sz="2800" dirty="0" smtClean="0"/>
              <a:t>в приоритетных сферах жизнедеятельности инвалидов и других МГН</a:t>
            </a:r>
            <a:br>
              <a:rPr lang="ru-RU" altLang="ru-RU" sz="2800" dirty="0" smtClean="0"/>
            </a:br>
            <a:r>
              <a:rPr lang="ru-RU" altLang="ru-RU" sz="2800" i="1" dirty="0" smtClean="0"/>
              <a:t>Продолжение</a:t>
            </a:r>
            <a:endParaRPr lang="ru-RU" altLang="ru-RU" i="1" dirty="0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34824535"/>
              </p:ext>
            </p:extLst>
          </p:nvPr>
        </p:nvGraphicFramePr>
        <p:xfrm>
          <a:off x="357551" y="2492896"/>
          <a:ext cx="8534403" cy="2790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267"/>
                <a:gridCol w="948267"/>
                <a:gridCol w="948267"/>
                <a:gridCol w="948267"/>
                <a:gridCol w="948267"/>
                <a:gridCol w="948267"/>
                <a:gridCol w="948267"/>
                <a:gridCol w="948267"/>
                <a:gridCol w="948267"/>
              </a:tblGrid>
              <a:tr h="864549">
                <a:tc gridSpan="3"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Состояние доступности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9" marB="45739"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Управленческие решения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9" marB="45739"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0" dirty="0"/>
                    </a:p>
                  </a:txBody>
                  <a:tcPr/>
                </a:tc>
              </a:tr>
              <a:tr h="1555285"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Вариант обустройства объекта</a:t>
                      </a:r>
                      <a:endParaRPr lang="ru-RU" sz="1600" b="0" dirty="0"/>
                    </a:p>
                  </a:txBody>
                  <a:tcPr marT="45739" marB="45739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Состоя-ние доступности</a:t>
                      </a:r>
                      <a:endParaRPr lang="ru-RU" sz="1600" b="0" dirty="0"/>
                    </a:p>
                  </a:txBody>
                  <a:tcPr marT="45739" marB="45739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Нуждаемость в адапта-ции</a:t>
                      </a:r>
                      <a:endParaRPr lang="ru-RU" sz="1600" b="0" dirty="0"/>
                    </a:p>
                  </a:txBody>
                  <a:tcPr marT="45739" marB="45739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Виды работ по адапта-ции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9" marB="4573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Срок исполне-ния</a:t>
                      </a:r>
                      <a:endParaRPr lang="ru-RU" sz="1600" b="0" dirty="0"/>
                    </a:p>
                  </a:txBody>
                  <a:tcPr marT="45739" marB="4573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Ожидаемый результат</a:t>
                      </a:r>
                      <a:endParaRPr lang="ru-RU" sz="1600" b="0" dirty="0"/>
                    </a:p>
                  </a:txBody>
                  <a:tcPr marT="45739" marB="4573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Дата </a:t>
                      </a:r>
                      <a:r>
                        <a:rPr lang="ru-RU" sz="1600" b="0" dirty="0" err="1" smtClean="0"/>
                        <a:t>контро</a:t>
                      </a:r>
                      <a:r>
                        <a:rPr lang="ru-RU" sz="1600" b="0" dirty="0" smtClean="0"/>
                        <a:t>-ля</a:t>
                      </a:r>
                      <a:endParaRPr lang="ru-RU" sz="1600" b="0" dirty="0"/>
                    </a:p>
                  </a:txBody>
                  <a:tcPr marT="45739" marB="45739"/>
                </a:tc>
                <a:tc>
                  <a:txBody>
                    <a:bodyPr/>
                    <a:lstStyle/>
                    <a:p>
                      <a:r>
                        <a:rPr lang="ru-RU" sz="1600" b="0" dirty="0" err="1" smtClean="0"/>
                        <a:t>Результа</a:t>
                      </a:r>
                      <a:r>
                        <a:rPr lang="ru-RU" sz="1600" b="0" dirty="0" smtClean="0"/>
                        <a:t>-ты </a:t>
                      </a:r>
                      <a:r>
                        <a:rPr lang="ru-RU" sz="1600" b="0" dirty="0" err="1" smtClean="0"/>
                        <a:t>контро</a:t>
                      </a:r>
                      <a:r>
                        <a:rPr lang="ru-RU" sz="1600" b="0" dirty="0" smtClean="0"/>
                        <a:t>-ля</a:t>
                      </a:r>
                      <a:endParaRPr lang="ru-RU" sz="1600" b="0" dirty="0"/>
                    </a:p>
                  </a:txBody>
                  <a:tcPr marT="45739" marB="45739"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Дата актуализации Карты доступности</a:t>
                      </a:r>
                      <a:endParaRPr lang="ru-RU" sz="1600" b="0" dirty="0"/>
                    </a:p>
                  </a:txBody>
                  <a:tcPr marT="45739" marB="45739"/>
                </a:tc>
              </a:tr>
              <a:tr h="370991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39" marB="4573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39" marB="4573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39" marB="4573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39" marB="4573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39" marB="4573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39" marB="4573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39" marB="4573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39" marB="4573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39" marB="45739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AE36414-4352-4745-BCE6-DE542CE5D714}" type="datetime1">
              <a:rPr lang="ru-RU" smtClean="0"/>
              <a:t>04.03.2015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Осиновская  Дирекция ДСЗН Москвы</a:t>
            </a:r>
            <a:endParaRPr lang="ru-RU"/>
          </a:p>
        </p:txBody>
      </p:sp>
      <p:sp>
        <p:nvSpPr>
          <p:cNvPr id="26664" name="TextBox 5"/>
          <p:cNvSpPr txBox="1">
            <a:spLocks noChangeArrowheads="1"/>
          </p:cNvSpPr>
          <p:nvPr/>
        </p:nvSpPr>
        <p:spPr bwMode="auto">
          <a:xfrm>
            <a:off x="483577" y="5538788"/>
            <a:ext cx="840837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Использовать терминологию из Методики </a:t>
            </a:r>
            <a:r>
              <a:rPr lang="ru-RU" altLang="ru-RU" sz="1800"/>
              <a:t>(графы раздела Состояние доступности и графа Виды работ).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88FA4E-1380-4A9C-9215-3CA70E31ADB4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456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914400" y="642938"/>
            <a:ext cx="8229600" cy="8683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600" b="1" dirty="0" smtClean="0"/>
              <a:t>Заключение по доступности</a:t>
            </a:r>
            <a:br>
              <a:rPr lang="ru-RU" sz="3600" b="1" dirty="0" smtClean="0"/>
            </a:br>
            <a:r>
              <a:rPr lang="ru-RU" sz="3600" b="1" dirty="0" smtClean="0"/>
              <a:t> делается по каждому постащику услуги</a:t>
            </a:r>
          </a:p>
        </p:txBody>
      </p:sp>
      <p:sp>
        <p:nvSpPr>
          <p:cNvPr id="18" name="Объект 17">
            <a:hlinkClick r:id="" action="ppaction://hlinkshowjump?jump=firstslide" highlightClick="1"/>
          </p:cNvPr>
          <p:cNvSpPr>
            <a:spLocks noGrp="1"/>
          </p:cNvSpPr>
          <p:nvPr>
            <p:ph sz="half" idx="1"/>
          </p:nvPr>
        </p:nvSpPr>
        <p:spPr>
          <a:xfrm>
            <a:off x="3276600" y="1600201"/>
            <a:ext cx="1364274" cy="1647825"/>
          </a:xfrm>
          <a:prstGeom prst="actionButtonHome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8100000" scaled="1"/>
            <a:tileRect/>
          </a:gra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/>
          </a:p>
        </p:txBody>
      </p:sp>
      <p:pic>
        <p:nvPicPr>
          <p:cNvPr id="60420" name="Объект 1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71" r="18648" b="22806"/>
          <a:stretch>
            <a:fillRect/>
          </a:stretch>
        </p:blipFill>
        <p:spPr>
          <a:xfrm>
            <a:off x="6324600" y="1905001"/>
            <a:ext cx="2137997" cy="1901825"/>
          </a:xfrm>
        </p:spPr>
      </p:pic>
      <p:sp>
        <p:nvSpPr>
          <p:cNvPr id="39" name="Date Placeholder 38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3D39B74-4C6E-4D34-BA62-6BD187EA9A3E}" type="datetime1">
              <a:rPr lang="ru-RU" smtClean="0">
                <a:solidFill>
                  <a:schemeClr val="tx1">
                    <a:tint val="75000"/>
                  </a:schemeClr>
                </a:solidFill>
              </a:rPr>
              <a:t>04.03.2015</a:t>
            </a:fld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38" name="Footer Placeholder 3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schemeClr val="tx1">
                    <a:tint val="75000"/>
                  </a:schemeClr>
                </a:solidFill>
              </a:rPr>
              <a:t>Осиновская  Дирекция ДСЗН Москвы</a:t>
            </a: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3" name="Управляющая кнопка: домой 2">
            <a:hlinkClick r:id="" action="ppaction://hlinkshowjump?jump=firstslide" highlightClick="1"/>
          </p:cNvPr>
          <p:cNvSpPr/>
          <p:nvPr/>
        </p:nvSpPr>
        <p:spPr>
          <a:xfrm>
            <a:off x="587620" y="1557338"/>
            <a:ext cx="1043354" cy="1041400"/>
          </a:xfrm>
          <a:prstGeom prst="actionButtonHome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971550" y="2078039"/>
            <a:ext cx="1043354" cy="1042987"/>
          </a:xfrm>
          <a:prstGeom prst="actionButtonHome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1630974" y="2420939"/>
            <a:ext cx="1041888" cy="1042987"/>
          </a:xfrm>
          <a:prstGeom prst="actionButtonHome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0566" y="1571625"/>
            <a:ext cx="2375388" cy="19177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0427" name="TextBox 16"/>
          <p:cNvSpPr txBox="1">
            <a:spLocks noChangeArrowheads="1"/>
          </p:cNvSpPr>
          <p:nvPr/>
        </p:nvSpPr>
        <p:spPr bwMode="auto">
          <a:xfrm>
            <a:off x="609600" y="3886201"/>
            <a:ext cx="1680797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latin typeface="Arial" charset="0"/>
              </a:rPr>
              <a:t>Один поставщик услуги –три объекта – три паспорта</a:t>
            </a:r>
          </a:p>
        </p:txBody>
      </p:sp>
      <p:sp>
        <p:nvSpPr>
          <p:cNvPr id="19" name="Рамка 18"/>
          <p:cNvSpPr/>
          <p:nvPr/>
        </p:nvSpPr>
        <p:spPr>
          <a:xfrm>
            <a:off x="381000" y="3733800"/>
            <a:ext cx="2121877" cy="1905000"/>
          </a:xfrm>
          <a:prstGeom prst="fram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Рамка 20"/>
          <p:cNvSpPr/>
          <p:nvPr/>
        </p:nvSpPr>
        <p:spPr>
          <a:xfrm>
            <a:off x="3124201" y="3505201"/>
            <a:ext cx="2143858" cy="1903413"/>
          </a:xfrm>
          <a:prstGeom prst="fram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Рамка 21"/>
          <p:cNvSpPr/>
          <p:nvPr/>
        </p:nvSpPr>
        <p:spPr>
          <a:xfrm>
            <a:off x="5410200" y="3733800"/>
            <a:ext cx="2362200" cy="914400"/>
          </a:xfrm>
          <a:prstGeom prst="fram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Рамка 22"/>
          <p:cNvSpPr/>
          <p:nvPr/>
        </p:nvSpPr>
        <p:spPr>
          <a:xfrm>
            <a:off x="5867401" y="4495800"/>
            <a:ext cx="2372458" cy="914400"/>
          </a:xfrm>
          <a:prstGeom prst="fram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Рамка 23"/>
          <p:cNvSpPr/>
          <p:nvPr/>
        </p:nvSpPr>
        <p:spPr>
          <a:xfrm>
            <a:off x="5562601" y="5334000"/>
            <a:ext cx="2143858" cy="914400"/>
          </a:xfrm>
          <a:prstGeom prst="fram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25" name="Прямая со стрелкой 24"/>
          <p:cNvCxnSpPr>
            <a:stCxn id="19" idx="0"/>
          </p:cNvCxnSpPr>
          <p:nvPr/>
        </p:nvCxnSpPr>
        <p:spPr>
          <a:xfrm flipH="1" flipV="1">
            <a:off x="575897" y="2557464"/>
            <a:ext cx="866042" cy="117633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9" idx="0"/>
          </p:cNvCxnSpPr>
          <p:nvPr/>
        </p:nvCxnSpPr>
        <p:spPr>
          <a:xfrm flipH="1" flipV="1">
            <a:off x="1255835" y="2984500"/>
            <a:ext cx="186103" cy="7493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19" idx="0"/>
            <a:endCxn id="7" idx="1"/>
          </p:cNvCxnSpPr>
          <p:nvPr/>
        </p:nvCxnSpPr>
        <p:spPr>
          <a:xfrm flipV="1">
            <a:off x="1441939" y="3463926"/>
            <a:ext cx="709246" cy="26987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18" idx="1"/>
          </p:cNvCxnSpPr>
          <p:nvPr/>
        </p:nvCxnSpPr>
        <p:spPr>
          <a:xfrm rot="16200000" flipV="1">
            <a:off x="3806337" y="3399693"/>
            <a:ext cx="323850" cy="2051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45" name="Прямая со стрелкой 6144"/>
          <p:cNvCxnSpPr/>
          <p:nvPr/>
        </p:nvCxnSpPr>
        <p:spPr>
          <a:xfrm flipV="1">
            <a:off x="6748097" y="3214688"/>
            <a:ext cx="339969" cy="736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48" name="Прямая со стрелкой 6147"/>
          <p:cNvCxnSpPr/>
          <p:nvPr/>
        </p:nvCxnSpPr>
        <p:spPr>
          <a:xfrm flipV="1">
            <a:off x="7275635" y="3214688"/>
            <a:ext cx="304800" cy="1447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439" name="TextBox 6150"/>
          <p:cNvSpPr txBox="1">
            <a:spLocks noChangeArrowheads="1"/>
          </p:cNvSpPr>
          <p:nvPr/>
        </p:nvSpPr>
        <p:spPr bwMode="auto">
          <a:xfrm>
            <a:off x="3352800" y="3733801"/>
            <a:ext cx="1853712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latin typeface="Arial" charset="0"/>
              </a:rPr>
              <a:t>Один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latin typeface="Arial" charset="0"/>
              </a:rPr>
              <a:t>поставщик услуги–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latin typeface="Arial" charset="0"/>
              </a:rPr>
              <a:t>один объект –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latin typeface="Arial" charset="0"/>
              </a:rPr>
              <a:t>один паспорт</a:t>
            </a:r>
          </a:p>
        </p:txBody>
      </p:sp>
      <p:sp>
        <p:nvSpPr>
          <p:cNvPr id="60440" name="TextBox 6152"/>
          <p:cNvSpPr txBox="1">
            <a:spLocks noChangeArrowheads="1"/>
          </p:cNvSpPr>
          <p:nvPr/>
        </p:nvSpPr>
        <p:spPr bwMode="auto">
          <a:xfrm>
            <a:off x="5562600" y="4038600"/>
            <a:ext cx="242814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latin typeface="Arial" charset="0"/>
              </a:rPr>
              <a:t>Поставщик услуги</a:t>
            </a:r>
          </a:p>
        </p:txBody>
      </p:sp>
      <p:sp>
        <p:nvSpPr>
          <p:cNvPr id="60441" name="TextBox 41"/>
          <p:cNvSpPr txBox="1">
            <a:spLocks noChangeArrowheads="1"/>
          </p:cNvSpPr>
          <p:nvPr/>
        </p:nvSpPr>
        <p:spPr bwMode="auto">
          <a:xfrm>
            <a:off x="6019800" y="4724400"/>
            <a:ext cx="242814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latin typeface="Arial" charset="0"/>
              </a:rPr>
              <a:t>Поставщик услуги</a:t>
            </a:r>
          </a:p>
        </p:txBody>
      </p:sp>
      <p:sp>
        <p:nvSpPr>
          <p:cNvPr id="60442" name="TextBox 42"/>
          <p:cNvSpPr txBox="1">
            <a:spLocks noChangeArrowheads="1"/>
          </p:cNvSpPr>
          <p:nvPr/>
        </p:nvSpPr>
        <p:spPr bwMode="auto">
          <a:xfrm>
            <a:off x="5638800" y="5562600"/>
            <a:ext cx="235194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latin typeface="Arial" charset="0"/>
              </a:rPr>
              <a:t>Поставщик услуги</a:t>
            </a:r>
          </a:p>
        </p:txBody>
      </p:sp>
      <p:sp>
        <p:nvSpPr>
          <p:cNvPr id="6157" name="Волна 6156"/>
          <p:cNvSpPr/>
          <p:nvPr/>
        </p:nvSpPr>
        <p:spPr>
          <a:xfrm>
            <a:off x="0" y="5105400"/>
            <a:ext cx="1143000" cy="914400"/>
          </a:xfrm>
          <a:prstGeom prst="wav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паспорт</a:t>
            </a:r>
          </a:p>
        </p:txBody>
      </p:sp>
      <p:sp>
        <p:nvSpPr>
          <p:cNvPr id="48" name="Волна 47"/>
          <p:cNvSpPr/>
          <p:nvPr/>
        </p:nvSpPr>
        <p:spPr>
          <a:xfrm>
            <a:off x="1981200" y="5181600"/>
            <a:ext cx="1066800" cy="914400"/>
          </a:xfrm>
          <a:prstGeom prst="wav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паспорт</a:t>
            </a:r>
          </a:p>
        </p:txBody>
      </p:sp>
      <p:sp>
        <p:nvSpPr>
          <p:cNvPr id="49" name="Волна 48"/>
          <p:cNvSpPr/>
          <p:nvPr/>
        </p:nvSpPr>
        <p:spPr>
          <a:xfrm>
            <a:off x="990600" y="5562600"/>
            <a:ext cx="1066800" cy="914400"/>
          </a:xfrm>
          <a:prstGeom prst="wav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паспорт</a:t>
            </a:r>
          </a:p>
        </p:txBody>
      </p:sp>
      <p:sp>
        <p:nvSpPr>
          <p:cNvPr id="50" name="Волна 49"/>
          <p:cNvSpPr/>
          <p:nvPr/>
        </p:nvSpPr>
        <p:spPr>
          <a:xfrm>
            <a:off x="3780692" y="5286375"/>
            <a:ext cx="1143000" cy="914400"/>
          </a:xfrm>
          <a:prstGeom prst="wav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паспорт</a:t>
            </a:r>
          </a:p>
        </p:txBody>
      </p:sp>
      <p:sp>
        <p:nvSpPr>
          <p:cNvPr id="51" name="Волна 50"/>
          <p:cNvSpPr/>
          <p:nvPr/>
        </p:nvSpPr>
        <p:spPr>
          <a:xfrm>
            <a:off x="7935059" y="4000501"/>
            <a:ext cx="980342" cy="760413"/>
          </a:xfrm>
          <a:prstGeom prst="wav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паспорт</a:t>
            </a:r>
          </a:p>
        </p:txBody>
      </p:sp>
      <p:sp>
        <p:nvSpPr>
          <p:cNvPr id="52" name="Волна 51"/>
          <p:cNvSpPr/>
          <p:nvPr/>
        </p:nvSpPr>
        <p:spPr>
          <a:xfrm>
            <a:off x="7935059" y="4857751"/>
            <a:ext cx="1011115" cy="785813"/>
          </a:xfrm>
          <a:prstGeom prst="wav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паспорт</a:t>
            </a:r>
          </a:p>
        </p:txBody>
      </p:sp>
      <p:sp>
        <p:nvSpPr>
          <p:cNvPr id="53" name="Волна 52"/>
          <p:cNvSpPr/>
          <p:nvPr/>
        </p:nvSpPr>
        <p:spPr>
          <a:xfrm>
            <a:off x="7803174" y="5715000"/>
            <a:ext cx="1143000" cy="700088"/>
          </a:xfrm>
          <a:prstGeom prst="wav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паспорт</a:t>
            </a:r>
          </a:p>
        </p:txBody>
      </p:sp>
      <p:cxnSp>
        <p:nvCxnSpPr>
          <p:cNvPr id="6150" name="Прямая со стрелкой 6149"/>
          <p:cNvCxnSpPr/>
          <p:nvPr/>
        </p:nvCxnSpPr>
        <p:spPr>
          <a:xfrm flipV="1">
            <a:off x="7605346" y="3214688"/>
            <a:ext cx="381000" cy="236061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835770" y="1643064"/>
            <a:ext cx="1714500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/>
              <a:t>Один объект – </a:t>
            </a:r>
          </a:p>
          <a:p>
            <a:pPr>
              <a:defRPr/>
            </a:pPr>
            <a:r>
              <a:rPr lang="ru-RU" b="1" dirty="0"/>
              <a:t>три учреждения </a:t>
            </a:r>
          </a:p>
          <a:p>
            <a:pPr>
              <a:defRPr/>
            </a:pPr>
            <a:r>
              <a:rPr lang="ru-RU" b="1" dirty="0"/>
              <a:t>–три паспорта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78BAE-83C1-44FE-BFB7-2DA81E290A7A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481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ъект 3"/>
          <p:cNvSpPr>
            <a:spLocks noGrp="1"/>
          </p:cNvSpPr>
          <p:nvPr>
            <p:ph sz="half" idx="1"/>
          </p:nvPr>
        </p:nvSpPr>
        <p:spPr>
          <a:xfrm>
            <a:off x="3187212" y="1343026"/>
            <a:ext cx="5956788" cy="942975"/>
          </a:xfrm>
        </p:spPr>
        <p:txBody>
          <a:bodyPr>
            <a:normAutofit fontScale="92500" lnSpcReduction="20000"/>
          </a:bodyPr>
          <a:lstStyle/>
          <a:p>
            <a:pPr marL="0" indent="0">
              <a:buFont typeface="Arial" charset="0"/>
              <a:buNone/>
            </a:pPr>
            <a:r>
              <a:rPr lang="ru-RU" altLang="ru-RU" sz="1800" smtClean="0"/>
              <a:t>Паспорт доступности содержит </a:t>
            </a:r>
            <a:r>
              <a:rPr lang="ru-RU" altLang="ru-RU" sz="1800" smtClean="0">
                <a:solidFill>
                  <a:srgbClr val="FF0000"/>
                </a:solidFill>
              </a:rPr>
              <a:t>интегральную</a:t>
            </a:r>
            <a:r>
              <a:rPr lang="ru-RU" altLang="ru-RU" sz="1800" smtClean="0"/>
              <a:t> оценку доступности услуги и основных функциональных зон и здания в целом (объекта, части объекта, занимаемой поставщиком услуг) по каждой категории инвалидов.</a:t>
            </a:r>
          </a:p>
        </p:txBody>
      </p:sp>
      <p:sp>
        <p:nvSpPr>
          <p:cNvPr id="29" name="Date Placeholder 28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DAEB3E7-9D3F-4F6A-87CB-6DDDDE69E720}" type="datetime1">
              <a:rPr lang="ru-RU" smtClean="0">
                <a:solidFill>
                  <a:schemeClr val="tx1">
                    <a:tint val="75000"/>
                  </a:schemeClr>
                </a:solidFill>
              </a:rPr>
              <a:t>04.03.2015</a:t>
            </a:fld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schemeClr val="tx1">
                    <a:tint val="75000"/>
                  </a:schemeClr>
                </a:solidFill>
              </a:rPr>
              <a:t>Осиновская  Дирекция ДСЗН Москвы</a:t>
            </a: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7789" y="142875"/>
            <a:ext cx="4624754" cy="120015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Паспорт доступности 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для инвалидов общественного здания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6083" y="1052736"/>
            <a:ext cx="2892669" cy="120032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bg1"/>
                </a:solidFill>
              </a:rPr>
              <a:t>Общие сведения об объекте</a:t>
            </a:r>
          </a:p>
          <a:p>
            <a:pPr>
              <a:defRPr/>
            </a:pPr>
            <a:r>
              <a:rPr lang="ru-RU" b="1" dirty="0">
                <a:solidFill>
                  <a:schemeClr val="bg1"/>
                </a:solidFill>
              </a:rPr>
              <a:t>Сведения об организации </a:t>
            </a:r>
          </a:p>
          <a:p>
            <a:pPr>
              <a:defRPr/>
            </a:pPr>
            <a:r>
              <a:rPr lang="ru-RU" b="1" dirty="0">
                <a:solidFill>
                  <a:schemeClr val="bg1"/>
                </a:solidFill>
              </a:rPr>
              <a:t>Характеристика вида услуг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5751" y="2500313"/>
            <a:ext cx="2307980" cy="400050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bg1"/>
                </a:solidFill>
              </a:rPr>
              <a:t>Путь следования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1692" y="3071813"/>
            <a:ext cx="2667000" cy="830997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chemeClr val="bg1"/>
                </a:solidFill>
              </a:rPr>
              <a:t>Доступность услуги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5751" y="4098618"/>
            <a:ext cx="3560885" cy="1015663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</a:rPr>
              <a:t>Доступность основных структурно-функциональных зон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054" y="5196444"/>
            <a:ext cx="2835519" cy="64611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</a:rPr>
              <a:t>ИТОГОВОЕ  ЗАКЛЮЧЕНИЕ</a:t>
            </a:r>
          </a:p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</a:rPr>
              <a:t>Доступность в целом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7659" name="TextBox 17"/>
          <p:cNvSpPr txBox="1">
            <a:spLocks noChangeArrowheads="1"/>
          </p:cNvSpPr>
          <p:nvPr/>
        </p:nvSpPr>
        <p:spPr bwMode="auto">
          <a:xfrm>
            <a:off x="417636" y="5954397"/>
            <a:ext cx="2967403" cy="369887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Управленческие решения</a:t>
            </a:r>
          </a:p>
        </p:txBody>
      </p:sp>
      <p:sp>
        <p:nvSpPr>
          <p:cNvPr id="27660" name="TextBox 19"/>
          <p:cNvSpPr txBox="1">
            <a:spLocks noChangeArrowheads="1"/>
          </p:cNvSpPr>
          <p:nvPr/>
        </p:nvSpPr>
        <p:spPr bwMode="auto">
          <a:xfrm>
            <a:off x="4572000" y="3429001"/>
            <a:ext cx="4154366" cy="9239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ДЧ - Функциональная зона доступна частично </a:t>
            </a:r>
            <a:r>
              <a:rPr lang="ru-RU" altLang="ru-RU" sz="1800"/>
              <a:t>(специально выделенные пути и  зоны обслуживания</a:t>
            </a:r>
            <a:r>
              <a:rPr lang="ru-RU" altLang="ru-RU" sz="1800" b="1"/>
              <a:t>) </a:t>
            </a:r>
          </a:p>
        </p:txBody>
      </p:sp>
      <p:sp>
        <p:nvSpPr>
          <p:cNvPr id="27661" name="TextBox 21"/>
          <p:cNvSpPr txBox="1">
            <a:spLocks noChangeArrowheads="1"/>
          </p:cNvSpPr>
          <p:nvPr/>
        </p:nvSpPr>
        <p:spPr bwMode="auto">
          <a:xfrm>
            <a:off x="4648200" y="2505076"/>
            <a:ext cx="4044462" cy="923925"/>
          </a:xfrm>
          <a:prstGeom prst="rect">
            <a:avLst/>
          </a:prstGeom>
          <a:solidFill>
            <a:srgbClr val="33CC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ДП - Функциональная зона доступна </a:t>
            </a:r>
            <a:r>
              <a:rPr lang="ru-RU" altLang="ru-RU" sz="1800"/>
              <a:t>(при совпадении с нормативными требованиями)  </a:t>
            </a:r>
          </a:p>
        </p:txBody>
      </p:sp>
      <p:sp>
        <p:nvSpPr>
          <p:cNvPr id="27662" name="TextBox 22"/>
          <p:cNvSpPr txBox="1">
            <a:spLocks noChangeArrowheads="1"/>
          </p:cNvSpPr>
          <p:nvPr/>
        </p:nvSpPr>
        <p:spPr bwMode="auto">
          <a:xfrm>
            <a:off x="4608635" y="5278438"/>
            <a:ext cx="4114800" cy="1016000"/>
          </a:xfrm>
          <a:prstGeom prst="rect">
            <a:avLst/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/>
              <a:t>ВНД - Функциональная зона недоступна (</a:t>
            </a:r>
            <a:r>
              <a:rPr lang="ru-RU" altLang="ru-RU" sz="2000"/>
              <a:t>при несовпадении с нормативом</a:t>
            </a:r>
            <a:r>
              <a:rPr lang="ru-RU" altLang="ru-RU" sz="2000" b="1"/>
              <a:t>)  </a:t>
            </a:r>
            <a:endParaRPr lang="ru-RU" altLang="ru-RU" sz="1800" b="1"/>
          </a:p>
        </p:txBody>
      </p:sp>
      <p:pic>
        <p:nvPicPr>
          <p:cNvPr id="2766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23" t="22792" r="66689" b="65633"/>
          <a:stretch>
            <a:fillRect/>
          </a:stretch>
        </p:blipFill>
        <p:spPr bwMode="auto">
          <a:xfrm>
            <a:off x="7162800" y="609600"/>
            <a:ext cx="152986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Straight Arrow Connector 24"/>
          <p:cNvCxnSpPr>
            <a:stCxn id="16" idx="3"/>
            <a:endCxn id="27661" idx="1"/>
          </p:cNvCxnSpPr>
          <p:nvPr/>
        </p:nvCxnSpPr>
        <p:spPr>
          <a:xfrm flipV="1">
            <a:off x="3846636" y="2967039"/>
            <a:ext cx="801564" cy="1639411"/>
          </a:xfrm>
          <a:prstGeom prst="straightConnector1">
            <a:avLst/>
          </a:prstGeom>
          <a:ln w="38100">
            <a:solidFill>
              <a:srgbClr val="33CC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6" idx="3"/>
            <a:endCxn id="27660" idx="1"/>
          </p:cNvCxnSpPr>
          <p:nvPr/>
        </p:nvCxnSpPr>
        <p:spPr>
          <a:xfrm flipV="1">
            <a:off x="3846636" y="3890964"/>
            <a:ext cx="725364" cy="715486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846635" y="4357689"/>
            <a:ext cx="45426" cy="46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30" name="Straight Arrow Connector 29"/>
          <p:cNvCxnSpPr>
            <a:stCxn id="16" idx="3"/>
            <a:endCxn id="27662" idx="1"/>
          </p:cNvCxnSpPr>
          <p:nvPr/>
        </p:nvCxnSpPr>
        <p:spPr>
          <a:xfrm>
            <a:off x="3846636" y="4606450"/>
            <a:ext cx="761999" cy="11799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92" name="TextBox 32"/>
          <p:cNvSpPr txBox="1">
            <a:spLocks noChangeArrowheads="1"/>
          </p:cNvSpPr>
          <p:nvPr/>
        </p:nvSpPr>
        <p:spPr bwMode="auto">
          <a:xfrm>
            <a:off x="4583723" y="4398964"/>
            <a:ext cx="4108938" cy="92233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b="1" dirty="0" smtClean="0"/>
              <a:t>ДУ - Функциональная зона доступна условно </a:t>
            </a:r>
            <a:r>
              <a:rPr lang="ru-RU" altLang="ru-RU" dirty="0" smtClean="0"/>
              <a:t>(отступление от норматива при </a:t>
            </a:r>
            <a:r>
              <a:rPr lang="ru-RU" altLang="ru-RU" dirty="0" smtClean="0"/>
              <a:t>оказании помощи другим лицом) </a:t>
            </a:r>
            <a:endParaRPr lang="ru-RU" altLang="ru-RU" sz="1600" dirty="0" smtClean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3892061" y="4606450"/>
            <a:ext cx="713642" cy="457200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70" name="Oval 30"/>
          <p:cNvSpPr>
            <a:spLocks noChangeArrowheads="1"/>
          </p:cNvSpPr>
          <p:nvPr/>
        </p:nvSpPr>
        <p:spPr bwMode="auto">
          <a:xfrm>
            <a:off x="3187212" y="2643188"/>
            <a:ext cx="609600" cy="533400"/>
          </a:xfrm>
          <a:prstGeom prst="ellipse">
            <a:avLst/>
          </a:prstGeom>
          <a:solidFill>
            <a:srgbClr val="33CC33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latin typeface="Arial" charset="0"/>
              </a:rPr>
              <a:t>А</a:t>
            </a:r>
          </a:p>
        </p:txBody>
      </p:sp>
      <p:sp>
        <p:nvSpPr>
          <p:cNvPr id="32" name="Oval 31"/>
          <p:cNvSpPr/>
          <p:nvPr/>
        </p:nvSpPr>
        <p:spPr bwMode="auto">
          <a:xfrm>
            <a:off x="3516923" y="3071813"/>
            <a:ext cx="533400" cy="533400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Б</a:t>
            </a:r>
          </a:p>
        </p:txBody>
      </p:sp>
      <p:sp>
        <p:nvSpPr>
          <p:cNvPr id="27672" name="Oval 34"/>
          <p:cNvSpPr>
            <a:spLocks noChangeArrowheads="1"/>
          </p:cNvSpPr>
          <p:nvPr/>
        </p:nvSpPr>
        <p:spPr bwMode="auto">
          <a:xfrm>
            <a:off x="3187212" y="3429000"/>
            <a:ext cx="533400" cy="533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latin typeface="Arial" charset="0"/>
              </a:rPr>
              <a:t>ДУ</a:t>
            </a:r>
          </a:p>
        </p:txBody>
      </p:sp>
      <p:cxnSp>
        <p:nvCxnSpPr>
          <p:cNvPr id="27673" name="Straight Arrow Connector 36"/>
          <p:cNvCxnSpPr>
            <a:cxnSpLocks noChangeShapeType="1"/>
            <a:stCxn id="15" idx="3"/>
            <a:endCxn id="27670" idx="3"/>
          </p:cNvCxnSpPr>
          <p:nvPr/>
        </p:nvCxnSpPr>
        <p:spPr bwMode="auto">
          <a:xfrm flipV="1">
            <a:off x="3018692" y="3098473"/>
            <a:ext cx="257794" cy="388839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74" name="Straight Arrow Connector 37"/>
          <p:cNvCxnSpPr>
            <a:cxnSpLocks noChangeShapeType="1"/>
            <a:stCxn id="15" idx="3"/>
            <a:endCxn id="32" idx="2"/>
          </p:cNvCxnSpPr>
          <p:nvPr/>
        </p:nvCxnSpPr>
        <p:spPr bwMode="auto">
          <a:xfrm flipV="1">
            <a:off x="3018692" y="3338513"/>
            <a:ext cx="498231" cy="148799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75" name="Straight Arrow Connector 38"/>
          <p:cNvCxnSpPr>
            <a:cxnSpLocks noChangeShapeType="1"/>
            <a:stCxn id="15" idx="3"/>
          </p:cNvCxnSpPr>
          <p:nvPr/>
        </p:nvCxnSpPr>
        <p:spPr bwMode="auto">
          <a:xfrm>
            <a:off x="3018692" y="3487312"/>
            <a:ext cx="228600" cy="4170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B5030-4080-4E82-870D-16F2D57AC10E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359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2710961" y="549275"/>
            <a:ext cx="4919297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</a:rPr>
              <a:t>Анкета обследования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153866" y="1785938"/>
            <a:ext cx="4312626" cy="1295400"/>
          </a:xfrm>
        </p:spPr>
        <p:txBody>
          <a:bodyPr>
            <a:normAutofit lnSpcReduction="10000"/>
          </a:bodyPr>
          <a:lstStyle/>
          <a:p>
            <a:r>
              <a:rPr lang="ru-RU" altLang="ru-RU" sz="2400" b="1" smtClean="0"/>
              <a:t>Общие сведения об объекте</a:t>
            </a:r>
          </a:p>
          <a:p>
            <a:r>
              <a:rPr lang="ru-RU" altLang="ru-RU" sz="2400" b="1" smtClean="0"/>
              <a:t>Сведения об организации </a:t>
            </a:r>
          </a:p>
          <a:p>
            <a:r>
              <a:rPr lang="ru-RU" altLang="ru-RU" sz="2400" b="1" smtClean="0"/>
              <a:t>Характеристика вида услуг</a:t>
            </a:r>
            <a:endParaRPr lang="ru-RU" altLang="ru-RU" b="1" smtClean="0"/>
          </a:p>
          <a:p>
            <a:endParaRPr lang="ru-RU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457200" y="6243638"/>
            <a:ext cx="2133600" cy="457200"/>
          </a:xfrm>
        </p:spPr>
        <p:txBody>
          <a:bodyPr/>
          <a:lstStyle/>
          <a:p>
            <a:pPr>
              <a:defRPr/>
            </a:pPr>
            <a:fld id="{C5C48328-7F8A-408F-8334-3ED42E0B9B43}" type="datetime1">
              <a:rPr lang="ru-RU" smtClean="0">
                <a:solidFill>
                  <a:srgbClr val="FFFFFF"/>
                </a:solidFill>
              </a:rPr>
              <a:t>04.03.2015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ru-RU" smtClean="0">
                <a:solidFill>
                  <a:srgbClr val="FFFFFF"/>
                </a:solidFill>
              </a:rPr>
              <a:t>Осиновская  Дирекция ДСЗН Москвы</a:t>
            </a:r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50374" y="1766094"/>
            <a:ext cx="4343400" cy="83026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chemeClr val="bg1"/>
                </a:solidFill>
              </a:rPr>
              <a:t>Доступность услуги 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bg1"/>
                </a:solidFill>
              </a:rPr>
              <a:t>(форма обслуживания)</a:t>
            </a:r>
          </a:p>
        </p:txBody>
      </p:sp>
      <p:sp>
        <p:nvSpPr>
          <p:cNvPr id="8" name="Rectangle 7"/>
          <p:cNvSpPr/>
          <p:nvPr/>
        </p:nvSpPr>
        <p:spPr>
          <a:xfrm>
            <a:off x="4365665" y="2904242"/>
            <a:ext cx="4495800" cy="120032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Доступность основных структурно-функциональных зон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65665" y="4401382"/>
            <a:ext cx="4495800" cy="84848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chemeClr val="bg1"/>
                </a:solidFill>
              </a:rPr>
              <a:t>ИТОГОВОЕ  ЗАКЛЮЧЕНИЕ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bg1"/>
                </a:solidFill>
              </a:rPr>
              <a:t>Доступность в целом 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47113" name="TextBox 9"/>
          <p:cNvSpPr txBox="1">
            <a:spLocks noChangeArrowheads="1"/>
          </p:cNvSpPr>
          <p:nvPr/>
        </p:nvSpPr>
        <p:spPr bwMode="auto">
          <a:xfrm>
            <a:off x="4431323" y="5572126"/>
            <a:ext cx="4267200" cy="461963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/>
              <a:t>Управленческие решения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38828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Заголовок 1"/>
          <p:cNvSpPr>
            <a:spLocks noGrp="1"/>
          </p:cNvSpPr>
          <p:nvPr>
            <p:ph type="title"/>
          </p:nvPr>
        </p:nvSpPr>
        <p:spPr>
          <a:xfrm>
            <a:off x="681404" y="428625"/>
            <a:ext cx="8229600" cy="1627188"/>
          </a:xfrm>
        </p:spPr>
        <p:txBody>
          <a:bodyPr>
            <a:normAutofit fontScale="90000"/>
          </a:bodyPr>
          <a:lstStyle/>
          <a:p>
            <a:r>
              <a:rPr lang="ru-RU" altLang="ru-RU" sz="2400" b="1" smtClean="0"/>
              <a:t>АКТ ОБСЛЕДОВАНИЯ</a:t>
            </a:r>
            <a:r>
              <a:rPr lang="ru-RU" altLang="ru-RU" sz="2400" smtClean="0"/>
              <a:t/>
            </a:r>
            <a:br>
              <a:rPr lang="ru-RU" altLang="ru-RU" sz="2400" smtClean="0"/>
            </a:br>
            <a:r>
              <a:rPr lang="ru-RU" altLang="ru-RU" sz="2400" b="1" smtClean="0"/>
              <a:t>объекта социальной инфраструктуры </a:t>
            </a:r>
            <a:r>
              <a:rPr lang="ru-RU" altLang="ru-RU" sz="2400" smtClean="0"/>
              <a:t/>
            </a:r>
            <a:br>
              <a:rPr lang="ru-RU" altLang="ru-RU" sz="2400" smtClean="0"/>
            </a:br>
            <a:r>
              <a:rPr lang="ru-RU" altLang="ru-RU" sz="2400" b="1" smtClean="0"/>
              <a:t>К ПАСПОРТУ ДОСТУПНОСТИ ОСИ</a:t>
            </a:r>
            <a:r>
              <a:rPr lang="ru-RU" altLang="ru-RU" sz="4000" smtClean="0"/>
              <a:t/>
            </a:r>
            <a:br>
              <a:rPr lang="ru-RU" altLang="ru-RU" sz="4000" smtClean="0"/>
            </a:br>
            <a:endParaRPr lang="ru-RU" altLang="ru-RU" sz="4000" smtClean="0"/>
          </a:p>
        </p:txBody>
      </p:sp>
      <p:sp>
        <p:nvSpPr>
          <p:cNvPr id="48131" name="Прямоугольник 3"/>
          <p:cNvSpPr>
            <a:spLocks noChangeArrowheads="1"/>
          </p:cNvSpPr>
          <p:nvPr/>
        </p:nvSpPr>
        <p:spPr bwMode="auto">
          <a:xfrm>
            <a:off x="990600" y="1524001"/>
            <a:ext cx="7543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Общие сведения об объекте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Сведения об организации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Характеристика вида услуг</a:t>
            </a:r>
          </a:p>
        </p:txBody>
      </p:sp>
      <p:sp>
        <p:nvSpPr>
          <p:cNvPr id="48132" name="Объект 5"/>
          <p:cNvSpPr>
            <a:spLocks noGrp="1"/>
          </p:cNvSpPr>
          <p:nvPr>
            <p:ph idx="1"/>
          </p:nvPr>
        </p:nvSpPr>
        <p:spPr>
          <a:xfrm>
            <a:off x="5292081" y="2971800"/>
            <a:ext cx="3394720" cy="2057400"/>
          </a:xfrm>
          <a:solidFill>
            <a:srgbClr val="92D050"/>
          </a:solidFill>
        </p:spPr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ru-RU" altLang="ru-RU" dirty="0" smtClean="0">
                <a:solidFill>
                  <a:schemeClr val="tx1"/>
                </a:solidFill>
              </a:rPr>
              <a:t>Приложения 1- 6</a:t>
            </a:r>
          </a:p>
          <a:p>
            <a:pPr marL="0" indent="0">
              <a:buFont typeface="Arial" charset="0"/>
              <a:buNone/>
            </a:pPr>
            <a:r>
              <a:rPr lang="ru-RU" altLang="ru-RU" dirty="0" smtClean="0">
                <a:solidFill>
                  <a:schemeClr val="tx1"/>
                </a:solidFill>
              </a:rPr>
              <a:t>Результаты обследования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quarter" idx="4294967295"/>
          </p:nvPr>
        </p:nvSpPr>
        <p:spPr>
          <a:xfrm>
            <a:off x="457200" y="6243638"/>
            <a:ext cx="2133600" cy="457200"/>
          </a:xfrm>
        </p:spPr>
        <p:txBody>
          <a:bodyPr/>
          <a:lstStyle/>
          <a:p>
            <a:pPr>
              <a:defRPr/>
            </a:pPr>
            <a:fld id="{D2CB4135-5726-4A33-B97B-66ED538DDE16}" type="datetime1">
              <a:rPr lang="ru-RU" smtClean="0">
                <a:solidFill>
                  <a:srgbClr val="FFFFFF"/>
                </a:solidFill>
              </a:rPr>
              <a:t>04.03.2015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ru-RU" smtClean="0">
                <a:solidFill>
                  <a:srgbClr val="FFFFFF"/>
                </a:solidFill>
              </a:rPr>
              <a:t>Осиновская  Дирекция ДСЗН Москвы</a:t>
            </a:r>
            <a:endParaRPr lang="ru-RU">
              <a:solidFill>
                <a:srgbClr val="FF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9520" y="2428876"/>
            <a:ext cx="4343400" cy="830263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chemeClr val="bg1"/>
                </a:solidFill>
              </a:rPr>
              <a:t>Доступность услуги 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bg1"/>
                </a:solidFill>
              </a:rPr>
              <a:t>(форма обслуживания)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3577" y="3429001"/>
            <a:ext cx="4495800" cy="120032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Доступность основных структурно-функциональных зон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9520" y="4710292"/>
            <a:ext cx="4343400" cy="83026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chemeClr val="bg1"/>
                </a:solidFill>
              </a:rPr>
              <a:t>ИТОГОВОЕ  ЗАКЛЮЧЕНИЕ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bg1"/>
                </a:solidFill>
              </a:rPr>
              <a:t>Доступность в целом 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48138" name="TextBox 16"/>
          <p:cNvSpPr txBox="1">
            <a:spLocks noChangeArrowheads="1"/>
          </p:cNvSpPr>
          <p:nvPr/>
        </p:nvSpPr>
        <p:spPr bwMode="auto">
          <a:xfrm>
            <a:off x="605926" y="5856287"/>
            <a:ext cx="4267200" cy="461962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/>
              <a:t>Управленческие решения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89994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Прямоугольник 49"/>
          <p:cNvSpPr/>
          <p:nvPr/>
        </p:nvSpPr>
        <p:spPr>
          <a:xfrm>
            <a:off x="417635" y="1785939"/>
            <a:ext cx="8421565" cy="43830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4002" y="216686"/>
            <a:ext cx="6190347" cy="828675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r">
              <a:defRPr/>
            </a:pPr>
            <a:r>
              <a:rPr lang="ru-RU" sz="3600" dirty="0" smtClean="0"/>
              <a:t> </a:t>
            </a:r>
            <a:r>
              <a:rPr lang="ru-RU" sz="3600" b="1" dirty="0" smtClean="0"/>
              <a:t>6 приложений  к Акту</a:t>
            </a:r>
            <a:endParaRPr lang="ru-RU" sz="3600" b="1" dirty="0"/>
          </a:p>
        </p:txBody>
      </p:sp>
      <p:sp>
        <p:nvSpPr>
          <p:cNvPr id="38" name="Date Placeholder 37"/>
          <p:cNvSpPr>
            <a:spLocks noGrp="1"/>
          </p:cNvSpPr>
          <p:nvPr>
            <p:ph type="dt" sz="quarter" idx="4294967295"/>
          </p:nvPr>
        </p:nvSpPr>
        <p:spPr>
          <a:xfrm>
            <a:off x="457200" y="6243638"/>
            <a:ext cx="2133600" cy="457200"/>
          </a:xfrm>
        </p:spPr>
        <p:txBody>
          <a:bodyPr/>
          <a:lstStyle/>
          <a:p>
            <a:pPr>
              <a:defRPr/>
            </a:pPr>
            <a:fld id="{FC1E21EB-28EA-438F-AC15-336750290FAD}" type="datetime1">
              <a:rPr lang="ru-RU" smtClean="0"/>
              <a:t>04.03.2015</a:t>
            </a:fld>
            <a:endParaRPr lang="en-US"/>
          </a:p>
        </p:txBody>
      </p:sp>
      <p:sp>
        <p:nvSpPr>
          <p:cNvPr id="36" name="Footer Placeholder 35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4800600" cy="457200"/>
          </a:xfrm>
        </p:spPr>
        <p:txBody>
          <a:bodyPr/>
          <a:lstStyle/>
          <a:p>
            <a:pPr>
              <a:defRPr/>
            </a:pPr>
            <a:r>
              <a:rPr lang="ru-RU" smtClean="0"/>
              <a:t>Осиновская  Дирекция ДСЗН Москвы</a:t>
            </a:r>
            <a:endParaRPr lang="en-US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27789" y="1285875"/>
            <a:ext cx="4484077" cy="414338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2000" dirty="0">
                <a:solidFill>
                  <a:schemeClr val="tx1"/>
                </a:solidFill>
              </a:rPr>
              <a:t>Пути движения к объекту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27789" y="1857376"/>
            <a:ext cx="5562600" cy="720725"/>
          </a:xfrm>
          <a:prstGeom prst="roundRect">
            <a:avLst/>
          </a:prstGeom>
          <a:solidFill>
            <a:srgbClr val="BCE29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</a:rPr>
              <a:t>Приложение 1</a:t>
            </a:r>
          </a:p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</a:rPr>
              <a:t>Территория, прилегающая к зданию (участок)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461846" y="2714626"/>
            <a:ext cx="3406298" cy="7207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</a:rPr>
              <a:t>Приложение 2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</a:rPr>
              <a:t>Вход (входы) в здание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04597" y="3571876"/>
            <a:ext cx="7001607" cy="8175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</a:rPr>
              <a:t>Приложение 3</a:t>
            </a:r>
          </a:p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</a:rPr>
              <a:t>Путь (пути) движения внутри здания (в т.ч. пути эвакуации)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604597" y="4500564"/>
            <a:ext cx="4407563" cy="92075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</a:rPr>
              <a:t>Приложение 4</a:t>
            </a:r>
          </a:p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</a:rPr>
              <a:t>Зоны целевого назначения здания 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1"/>
                </a:solidFill>
              </a:rPr>
              <a:t>(</a:t>
            </a:r>
            <a:r>
              <a:rPr lang="ru-RU" sz="2000" b="1" dirty="0">
                <a:solidFill>
                  <a:schemeClr val="tx1"/>
                </a:solidFill>
              </a:rPr>
              <a:t>целевого посещения объекта)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932843" y="5500689"/>
            <a:ext cx="5839557" cy="85566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</a:rPr>
              <a:t>Приложение 5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</a:rPr>
              <a:t>Санитарно-гигиенические помещения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1340827" y="4000500"/>
            <a:ext cx="609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6" idx="1"/>
          </p:cNvCxnSpPr>
          <p:nvPr/>
        </p:nvCxnSpPr>
        <p:spPr>
          <a:xfrm>
            <a:off x="1340828" y="3071814"/>
            <a:ext cx="1121018" cy="31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8" idx="1"/>
          </p:cNvCxnSpPr>
          <p:nvPr/>
        </p:nvCxnSpPr>
        <p:spPr>
          <a:xfrm>
            <a:off x="1274886" y="4932363"/>
            <a:ext cx="329711" cy="285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900817" y="2119707"/>
            <a:ext cx="1582615" cy="15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879231" y="5857875"/>
            <a:ext cx="1053612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endCxn id="13" idx="3"/>
          </p:cNvCxnSpPr>
          <p:nvPr/>
        </p:nvCxnSpPr>
        <p:spPr>
          <a:xfrm>
            <a:off x="900817" y="2162177"/>
            <a:ext cx="0" cy="18732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13" idx="1"/>
          </p:cNvCxnSpPr>
          <p:nvPr/>
        </p:nvCxnSpPr>
        <p:spPr>
          <a:xfrm flipH="1">
            <a:off x="900817" y="5421315"/>
            <a:ext cx="1" cy="41433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Скругленный прямоугольник 26"/>
          <p:cNvSpPr/>
          <p:nvPr/>
        </p:nvSpPr>
        <p:spPr>
          <a:xfrm>
            <a:off x="1802423" y="1357313"/>
            <a:ext cx="1371600" cy="4572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На транспорте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748097" y="1357313"/>
            <a:ext cx="1371600" cy="4572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От остановки транспорта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 rot="16200000">
            <a:off x="-635089" y="3456783"/>
            <a:ext cx="3071813" cy="8572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</a:rPr>
              <a:t>Приложение 6</a:t>
            </a:r>
          </a:p>
          <a:p>
            <a:pPr algn="ctr"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Системы информации на объекте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9887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1625</Words>
  <Application>Microsoft Office PowerPoint</Application>
  <PresentationFormat>Экран (4:3)</PresentationFormat>
  <Paragraphs>425</Paragraphs>
  <Slides>25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Оформление документов  (акта обследования, паспорта)  по результатам обследования.   Формирование предложений  в План адаптации. </vt:lpstr>
      <vt:lpstr>Документы при обследовании</vt:lpstr>
      <vt:lpstr>Реестр объектов социальной инфраструктуры и услуг  в приоритетных сферах жизнедеятельности инвалидов и других МГН</vt:lpstr>
      <vt:lpstr>РЕЕСТР ОБЪЕКТОВ СОЦИАЛЬНОЙ ИНФРАСТРУКТУРЫ И УСЛУГ в приоритетных сферах жизнедеятельности инвалидов и других МГН Продолжение</vt:lpstr>
      <vt:lpstr>Заключение по доступности  делается по каждому постащику услуги</vt:lpstr>
      <vt:lpstr>Презентация PowerPoint</vt:lpstr>
      <vt:lpstr>Анкета обследования</vt:lpstr>
      <vt:lpstr>АКТ ОБСЛЕДОВАНИЯ объекта социальной инфраструктуры  К ПАСПОРТУ ДОСТУПНОСТИ ОСИ </vt:lpstr>
      <vt:lpstr> 6 приложений  к Акту</vt:lpstr>
      <vt:lpstr>Фиксация результатов обследования</vt:lpstr>
      <vt:lpstr>Формирование маршрута обследования</vt:lpstr>
      <vt:lpstr>Все структурно-функциональные  зоны фотографируются.    Фотографии нумеруются. Фотоотчет прилагается к Акту</vt:lpstr>
      <vt:lpstr>ПРИМЕР I Результаты обследования: 2. Входа (входов) в здание </vt:lpstr>
      <vt:lpstr>Форма обслуживания</vt:lpstr>
      <vt:lpstr>Степень доступности</vt:lpstr>
      <vt:lpstr>Реестр объектов социальной инфраструктуры и услуг в приоритетных сферах жизнедеятельности инвалидов и других МГН</vt:lpstr>
      <vt:lpstr>РЕЕСТР ОБЪЕКТОВ СОЦИАЛЬНОЙ ИНФРАСТРУКТУРЫ И УСЛУГ в приоритетных сферах жизнедеятельности инвалидов </vt:lpstr>
      <vt:lpstr>План адаптации объекта  в Паспорте и Реестре</vt:lpstr>
      <vt:lpstr>Виды работ</vt:lpstr>
      <vt:lpstr>Виды работ в рамках адаптации</vt:lpstr>
      <vt:lpstr>Работы по адаптации</vt:lpstr>
      <vt:lpstr>Виды работ</vt:lpstr>
      <vt:lpstr>Виды работ </vt:lpstr>
      <vt:lpstr>Объемы видов работ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Заключение по доступности  делается по каждому постащику услуги</dc:title>
  <dc:creator>User</dc:creator>
  <cp:lastModifiedBy>User</cp:lastModifiedBy>
  <cp:revision>10</cp:revision>
  <dcterms:created xsi:type="dcterms:W3CDTF">2015-03-03T15:47:53Z</dcterms:created>
  <dcterms:modified xsi:type="dcterms:W3CDTF">2015-03-04T16:30:40Z</dcterms:modified>
</cp:coreProperties>
</file>